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1" r:id="rId4"/>
    <p:sldId id="306" r:id="rId5"/>
    <p:sldId id="290" r:id="rId6"/>
    <p:sldId id="305" r:id="rId7"/>
    <p:sldId id="313" r:id="rId8"/>
    <p:sldId id="317" r:id="rId9"/>
    <p:sldId id="316" r:id="rId10"/>
    <p:sldId id="304" r:id="rId11"/>
    <p:sldId id="257" r:id="rId12"/>
    <p:sldId id="258" r:id="rId13"/>
    <p:sldId id="259" r:id="rId14"/>
    <p:sldId id="302" r:id="rId15"/>
    <p:sldId id="291" r:id="rId16"/>
    <p:sldId id="314" r:id="rId17"/>
    <p:sldId id="298" r:id="rId18"/>
    <p:sldId id="297" r:id="rId19"/>
    <p:sldId id="318" r:id="rId20"/>
    <p:sldId id="319" r:id="rId21"/>
    <p:sldId id="320" r:id="rId22"/>
    <p:sldId id="307" r:id="rId23"/>
    <p:sldId id="295" r:id="rId24"/>
    <p:sldId id="301" r:id="rId25"/>
    <p:sldId id="308" r:id="rId26"/>
    <p:sldId id="293" r:id="rId27"/>
    <p:sldId id="315" r:id="rId28"/>
    <p:sldId id="310" r:id="rId29"/>
    <p:sldId id="29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1" autoAdjust="0"/>
    <p:restoredTop sz="94660"/>
  </p:normalViewPr>
  <p:slideViewPr>
    <p:cSldViewPr>
      <p:cViewPr>
        <p:scale>
          <a:sx n="72" d="100"/>
          <a:sy n="72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146DE-2A54-47D6-9E7F-570FB7EBC58B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353F81-6619-4E2B-A0C6-291B37690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92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EC9D6-EC52-4E63-86A5-DA71C88A63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8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4CCC0-6D9D-4C50-8AE1-17DA47E3E0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BE787-411F-49D8-88AD-21ED046587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BE6ABD-7A63-40D4-89DE-CF671AEC89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93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03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1EE4A-E0B3-4B17-B344-E811EF358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50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91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9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7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71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62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91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8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31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0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8AD94-3B29-44F1-B099-9C2D4D257D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7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3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6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6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1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53F81-6619-4E2B-A0C6-291B376908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B9D2-6E40-43E7-8C9F-1B0210BAA937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13C8-E97D-4227-A6CE-770373C6F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F1D8-47CC-4E2E-860B-79F741F301CD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E938-AAAC-4B40-876B-BB14321AD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C2A9-D36E-457D-A215-BFF2BD179F20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D575-DCDA-4CD9-8CC2-2E2C77740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7F54-5D6A-4334-B51F-097C2103A781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AB8F-60BB-41F6-8835-80F59B305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F5FE-2233-44FE-A49E-613347150474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4516-5DA1-476E-9A14-2B27D8031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72D7-59B4-4119-A759-53E176FF269F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E05C-EACD-4C7B-A359-C2653AC70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CBCF-E6C3-4F6C-B414-19651E25A04E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6016-8587-4654-8D8A-8ACBBF40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7E80-EBA2-4AE5-A923-38C4A9A8E875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20F1-0406-4C7A-967D-0066F9E1A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AB25-F266-4AE2-B128-2076E90F99CD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812F-34E1-4ED0-A99A-573133424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5AA6-AC24-4669-B30D-41D41CB0033A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30E7-5449-4943-9251-1004AB4D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49AB-9022-44C3-B45B-759936C5D5FE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E08B-475A-4D6D-BAAB-0D242954B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29E6F-E2CB-41BA-B78E-423D4D704D6F}" type="datetimeFigureOut">
              <a:rPr lang="en-US"/>
              <a:pPr>
                <a:defRPr/>
              </a:pPr>
              <a:t>11/5/2013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F9668-CDA0-45B2-BD83-3230A2840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hyperlink" Target="http://www.shelbyfarmspark.org/default.aspx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rman36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337185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Division of Nutrition Services</a:t>
            </a:r>
            <a:br>
              <a:rPr lang="en-US" sz="4800" dirty="0" smtClean="0"/>
            </a:br>
            <a:r>
              <a:rPr lang="en-US" sz="4800" dirty="0" smtClean="0"/>
              <a:t>Planting a New Beginning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Chef Anthony Geraci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Strategic Priority 3 – Farm to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Implement and expand Farm to School opportunities in Memphis and Shelby County</a:t>
            </a:r>
          </a:p>
          <a:p>
            <a:pPr lvl="0"/>
            <a:endParaRPr lang="en-US" sz="2000" dirty="0"/>
          </a:p>
          <a:p>
            <a:pPr lvl="0"/>
            <a:r>
              <a:rPr lang="en-US" sz="2400" dirty="0" smtClean="0"/>
              <a:t>Partner with local, state, regional and national groups</a:t>
            </a:r>
          </a:p>
          <a:p>
            <a:pPr lvl="1"/>
            <a:r>
              <a:rPr lang="en-US" sz="2000" dirty="0" smtClean="0"/>
              <a:t>Provide leadership and support to Tennessee districts</a:t>
            </a:r>
          </a:p>
          <a:p>
            <a:pPr lvl="1"/>
            <a:r>
              <a:rPr lang="en-US" sz="2000" dirty="0" smtClean="0"/>
              <a:t>Enhance economic opportunities for students and local farmers</a:t>
            </a:r>
          </a:p>
          <a:p>
            <a:pPr lvl="1"/>
            <a:r>
              <a:rPr lang="en-US" sz="2000" dirty="0" smtClean="0"/>
              <a:t>Advance understanding of Farm to School to meet Memphis’ needs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343400"/>
            <a:ext cx="2170686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267200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480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Teaching </a:t>
            </a:r>
            <a:br>
              <a:rPr lang="en-US" sz="4000" dirty="0" smtClean="0"/>
            </a:br>
            <a:r>
              <a:rPr lang="en-US" sz="4000" dirty="0" smtClean="0"/>
              <a:t>with taste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480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Teaching for careers, college &amp;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038600" cy="480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Grounding education with the earth – </a:t>
            </a:r>
            <a:br>
              <a:rPr lang="en-US" sz="4000" dirty="0" smtClean="0"/>
            </a:br>
            <a:r>
              <a:rPr lang="en-US" sz="4000" dirty="0" smtClean="0"/>
              <a:t>Teaching Moments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for Success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58314" cy="288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Greenline Gardens Partnership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84542"/>
            <a:ext cx="61592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4119182"/>
            <a:ext cx="1508677" cy="1280160"/>
          </a:xfrm>
          <a:prstGeom prst="rect">
            <a:avLst/>
          </a:prstGeom>
        </p:spPr>
      </p:pic>
      <p:pic>
        <p:nvPicPr>
          <p:cNvPr id="5" name="Picture 4" descr="SFPC Log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5638800"/>
            <a:ext cx="1829776" cy="914400"/>
          </a:xfrm>
          <a:prstGeom prst="rect">
            <a:avLst/>
          </a:prstGeom>
        </p:spPr>
      </p:pic>
      <p:pic>
        <p:nvPicPr>
          <p:cNvPr id="7" name="Picture 6" descr="PeerPowe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5638800"/>
            <a:ext cx="950932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638800"/>
            <a:ext cx="875025" cy="914400"/>
          </a:xfrm>
          <a:prstGeom prst="rect">
            <a:avLst/>
          </a:prstGeom>
        </p:spPr>
      </p:pic>
      <p:pic>
        <p:nvPicPr>
          <p:cNvPr id="13314" name="Picture 2" descr="http://www.scsk12.org/uf/images/logos/SCS_Header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5638800"/>
            <a:ext cx="9525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Greenline Gardens Fellows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58899"/>
            <a:ext cx="3389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602163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Gardens Partnership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4366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29931"/>
            <a:ext cx="19637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6029930"/>
            <a:ext cx="1847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030566"/>
            <a:ext cx="769734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://www.shelbyfarmspark.org/images/sm_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030566"/>
            <a:ext cx="123443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2390472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519" y="5105400"/>
            <a:ext cx="132628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029930"/>
            <a:ext cx="956046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3761601"/>
            <a:ext cx="29718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Grahamwood ES Demonstration Garden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3131" y="1983700"/>
            <a:ext cx="2028119" cy="28931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Existing Gardens</a:t>
            </a:r>
          </a:p>
          <a:p>
            <a:endParaRPr lang="en-US" sz="1400" dirty="0"/>
          </a:p>
          <a:p>
            <a:r>
              <a:rPr lang="en-US" sz="1400" dirty="0" smtClean="0"/>
              <a:t>Balmoral-Ridgeway ES</a:t>
            </a:r>
          </a:p>
          <a:p>
            <a:endParaRPr lang="en-US" sz="1400" dirty="0"/>
          </a:p>
          <a:p>
            <a:r>
              <a:rPr lang="en-US" sz="1400" dirty="0" smtClean="0"/>
              <a:t>Craigmont HS (CTE)</a:t>
            </a:r>
          </a:p>
          <a:p>
            <a:endParaRPr lang="en-US" sz="1400" dirty="0"/>
          </a:p>
          <a:p>
            <a:r>
              <a:rPr lang="en-US" sz="1400" dirty="0" smtClean="0"/>
              <a:t>Cummings ES</a:t>
            </a:r>
          </a:p>
          <a:p>
            <a:endParaRPr lang="en-US" sz="1400" dirty="0"/>
          </a:p>
          <a:p>
            <a:r>
              <a:rPr lang="en-US" sz="1400" dirty="0" smtClean="0"/>
              <a:t>Germanshire ES</a:t>
            </a:r>
          </a:p>
          <a:p>
            <a:endParaRPr lang="en-US" sz="1400" dirty="0"/>
          </a:p>
          <a:p>
            <a:r>
              <a:rPr lang="en-US" sz="1400" dirty="0" smtClean="0"/>
              <a:t>Klondike ES</a:t>
            </a:r>
          </a:p>
          <a:p>
            <a:endParaRPr lang="en-US" sz="1400" dirty="0"/>
          </a:p>
          <a:p>
            <a:r>
              <a:rPr lang="en-US" sz="1400" dirty="0" smtClean="0"/>
              <a:t>Peabody 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1874" y="1983700"/>
            <a:ext cx="1874232" cy="221599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Expanding Gardens</a:t>
            </a:r>
          </a:p>
          <a:p>
            <a:endParaRPr lang="en-US" sz="1400" dirty="0"/>
          </a:p>
          <a:p>
            <a:r>
              <a:rPr lang="en-US" sz="1400" dirty="0" smtClean="0"/>
              <a:t>Carnes ES</a:t>
            </a:r>
          </a:p>
          <a:p>
            <a:endParaRPr lang="en-US" sz="1400" dirty="0"/>
          </a:p>
          <a:p>
            <a:r>
              <a:rPr lang="en-US" sz="1400" dirty="0" smtClean="0"/>
              <a:t>Double Tree ES</a:t>
            </a:r>
          </a:p>
          <a:p>
            <a:endParaRPr lang="en-US" sz="1400" dirty="0"/>
          </a:p>
          <a:p>
            <a:r>
              <a:rPr lang="en-US" sz="1400" dirty="0" smtClean="0"/>
              <a:t>Douglass HS</a:t>
            </a:r>
          </a:p>
          <a:p>
            <a:endParaRPr lang="en-US" sz="1400" dirty="0"/>
          </a:p>
          <a:p>
            <a:r>
              <a:rPr lang="en-US" sz="1400" dirty="0" smtClean="0"/>
              <a:t>Keystone ES</a:t>
            </a:r>
          </a:p>
          <a:p>
            <a:endParaRPr lang="en-US" sz="1200" dirty="0"/>
          </a:p>
        </p:txBody>
      </p:sp>
      <p:pic>
        <p:nvPicPr>
          <p:cNvPr id="11266" name="Picture 2" descr="http://www.scsk12.org/uf/images/logos/SCS_Header_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4876800"/>
            <a:ext cx="952500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1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Grahamwood Garden Kickoff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272540"/>
            <a:ext cx="3886200" cy="261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3581400"/>
            <a:ext cx="3462256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886200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258229"/>
            <a:ext cx="4114800" cy="23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Hoop House 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key advantages </a:t>
            </a:r>
            <a:r>
              <a:rPr lang="en-US" sz="2200" dirty="0"/>
              <a:t>of using hoop houses (high tunnels) are </a:t>
            </a:r>
            <a:r>
              <a:rPr lang="en-US" sz="2200" dirty="0" smtClean="0"/>
              <a:t>as follows</a:t>
            </a:r>
            <a:endParaRPr lang="en-US" sz="2200" dirty="0"/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Frost protection, 4+º F.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Above ground level for earlier soil warming, advancing the growing season.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Small </a:t>
            </a:r>
            <a:r>
              <a:rPr lang="en-US" sz="2200" dirty="0"/>
              <a:t>heaters can be used to give additional frost protection.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Structures </a:t>
            </a:r>
            <a:r>
              <a:rPr lang="en-US" sz="2200" dirty="0"/>
              <a:t>are easily constructed from readily available </a:t>
            </a:r>
            <a:r>
              <a:rPr lang="en-US" sz="2200" dirty="0" smtClean="0"/>
              <a:t>materials.</a:t>
            </a:r>
            <a:endParaRPr lang="en-US" sz="2200" dirty="0"/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Hoop </a:t>
            </a:r>
            <a:r>
              <a:rPr lang="en-US" sz="2200" dirty="0"/>
              <a:t>houses can be used to start trays of vegetable seedlings early season. </a:t>
            </a:r>
            <a:r>
              <a:rPr lang="en-US" sz="2200" dirty="0" smtClean="0"/>
              <a:t>  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Can be </a:t>
            </a:r>
            <a:r>
              <a:rPr lang="en-US" sz="2200" dirty="0"/>
              <a:t>planted with heat-loving crops that are allowed to grow to maturity.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Hoop/plastic </a:t>
            </a:r>
            <a:r>
              <a:rPr lang="en-US" sz="2200" dirty="0"/>
              <a:t>covering can be manipulated and/or removed to control internal temperatures.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Compact </a:t>
            </a:r>
            <a:r>
              <a:rPr lang="en-US" sz="2200" dirty="0"/>
              <a:t>size allows for season extension in backyard areas</a:t>
            </a:r>
            <a:r>
              <a:rPr lang="en-US" sz="2200" dirty="0" smtClean="0"/>
              <a:t>.</a:t>
            </a:r>
          </a:p>
          <a:p>
            <a:pPr>
              <a:tabLst>
                <a:tab pos="344488" algn="l"/>
              </a:tabLst>
            </a:pPr>
            <a:r>
              <a:rPr lang="en-US" sz="2200" dirty="0" smtClean="0"/>
              <a:t>Vertical Integration – producing our own food for our kids by our kids.</a:t>
            </a:r>
            <a:endParaRPr lang="en-US" sz="22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846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81000"/>
            <a:ext cx="5446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Visionary Leadership</a:t>
            </a:r>
            <a:endParaRPr lang="en-US" sz="4400" dirty="0"/>
          </a:p>
        </p:txBody>
      </p:sp>
      <p:pic>
        <p:nvPicPr>
          <p:cNvPr id="30722" name="Picture 2" descr="http://www.scsk12.org/uf/cabinet/images/ho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2438400" cy="2656114"/>
          </a:xfrm>
          <a:prstGeom prst="rect">
            <a:avLst/>
          </a:prstGeom>
          <a:noFill/>
        </p:spPr>
      </p:pic>
      <p:pic>
        <p:nvPicPr>
          <p:cNvPr id="30724" name="Picture 4" descr="http://www.scsk12.org/uf/cabinet/images/t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03714"/>
            <a:ext cx="247494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4" b="27574"/>
          <a:stretch>
            <a:fillRect/>
          </a:stretch>
        </p:blipFill>
        <p:spPr>
          <a:xfrm>
            <a:off x="457200" y="512483"/>
            <a:ext cx="3246967" cy="2435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686" y="5562600"/>
            <a:ext cx="3670449" cy="1082056"/>
          </a:xfrm>
        </p:spPr>
        <p:txBody>
          <a:bodyPr/>
          <a:lstStyle/>
          <a:p>
            <a:pPr algn="ctr"/>
            <a:r>
              <a:rPr lang="en-US" sz="2800" dirty="0" smtClean="0"/>
              <a:t>CNC Hoop House Build September 2013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7708"/>
            <a:ext cx="3528935" cy="2429436"/>
          </a:xfrm>
          <a:prstGeom prst="rect">
            <a:avLst/>
          </a:prstGeom>
        </p:spPr>
      </p:pic>
      <p:pic>
        <p:nvPicPr>
          <p:cNvPr id="1026" name="Picture 2" descr="C:\Users\piatcheka\Desktop\hoophousepictures\IMAG0495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3730"/>
            <a:ext cx="2983691" cy="28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atcheka\Desktop\hoophousepictures\photo (3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21" y="2947708"/>
            <a:ext cx="4929265" cy="36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4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4" b="275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81600"/>
            <a:ext cx="5562600" cy="804862"/>
          </a:xfrm>
        </p:spPr>
        <p:txBody>
          <a:bodyPr/>
          <a:lstStyle/>
          <a:p>
            <a:pPr algn="ctr"/>
            <a:r>
              <a:rPr lang="en-US" sz="2800" dirty="0" smtClean="0"/>
              <a:t>First crops from the hoop house!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71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Strategic Priority 4 – Expand Technology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Expand </a:t>
            </a:r>
            <a:r>
              <a:rPr lang="en-US" sz="2400" dirty="0"/>
              <a:t>the use of the use of </a:t>
            </a:r>
            <a:r>
              <a:rPr lang="en-US" sz="2400" b="1" dirty="0" smtClean="0"/>
              <a:t>technology</a:t>
            </a:r>
            <a:r>
              <a:rPr lang="en-US" sz="2400" dirty="0" smtClean="0"/>
              <a:t>, fostering </a:t>
            </a:r>
            <a:r>
              <a:rPr lang="en-US" sz="2400" dirty="0"/>
              <a:t>citizen-centered engagement with a greater volume of service at lower </a:t>
            </a:r>
            <a:r>
              <a:rPr lang="en-US" sz="2400" dirty="0" smtClean="0"/>
              <a:t>cost</a:t>
            </a:r>
            <a:endParaRPr lang="en-US" sz="2400" dirty="0"/>
          </a:p>
          <a:p>
            <a:pPr lvl="1"/>
            <a:r>
              <a:rPr lang="en-US" sz="2400" dirty="0" smtClean="0"/>
              <a:t>Online </a:t>
            </a:r>
            <a:r>
              <a:rPr lang="en-US" sz="2400" dirty="0"/>
              <a:t>Free &amp; Reduced </a:t>
            </a:r>
            <a:r>
              <a:rPr lang="en-US" sz="2400" dirty="0" smtClean="0"/>
              <a:t>applications</a:t>
            </a:r>
            <a:endParaRPr lang="en-US" sz="2400" dirty="0"/>
          </a:p>
          <a:p>
            <a:pPr lvl="1"/>
            <a:r>
              <a:rPr lang="en-US" sz="2400" dirty="0" smtClean="0"/>
              <a:t>Online </a:t>
            </a:r>
            <a:r>
              <a:rPr lang="en-US" sz="2400" dirty="0"/>
              <a:t>tools </a:t>
            </a:r>
            <a:r>
              <a:rPr lang="en-US" sz="2400" dirty="0" smtClean="0"/>
              <a:t>for parents</a:t>
            </a:r>
            <a:endParaRPr lang="en-US" sz="2400" dirty="0"/>
          </a:p>
          <a:p>
            <a:pPr lvl="1"/>
            <a:r>
              <a:rPr lang="en-US" sz="2400" dirty="0" smtClean="0"/>
              <a:t>Automated Back </a:t>
            </a:r>
            <a:r>
              <a:rPr lang="en-US" sz="2400" dirty="0"/>
              <a:t>of House food service management </a:t>
            </a:r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9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Class Facilities </a:t>
            </a:r>
            <a:endParaRPr lang="en-US" dirty="0"/>
          </a:p>
        </p:txBody>
      </p:sp>
      <p:pic>
        <p:nvPicPr>
          <p:cNvPr id="4098" name="Picture 2" descr="C:\Users\hugginso_rh\Desktop\Roadshow Info\Pics from AG\2012-02-14_11-52-01_7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756" y="1295400"/>
            <a:ext cx="369824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7640" y="4452062"/>
            <a:ext cx="4937760" cy="24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hugginso_rh\Desktop\Roadshow Info\Pics from AG\2012-02-14_11-51-29_1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212080" cy="29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Leading 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3315747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733800"/>
            <a:ext cx="366229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48200"/>
            <a:ext cx="246636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25" y="4648200"/>
            <a:ext cx="214312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51" y="1524000"/>
            <a:ext cx="2324749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147" y="1524000"/>
            <a:ext cx="22094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5 – Management and Organizational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Achieve </a:t>
            </a:r>
            <a:r>
              <a:rPr lang="en-US" sz="2000" b="1" dirty="0"/>
              <a:t>organizational and management </a:t>
            </a:r>
            <a:r>
              <a:rPr lang="en-US" sz="2000" b="1" dirty="0" smtClean="0"/>
              <a:t>excellence</a:t>
            </a:r>
            <a:endParaRPr lang="en-US" sz="2000" dirty="0"/>
          </a:p>
          <a:p>
            <a:pPr lvl="1"/>
            <a:r>
              <a:rPr lang="en-US" sz="2000" dirty="0" smtClean="0"/>
              <a:t>Maximize economies </a:t>
            </a:r>
            <a:r>
              <a:rPr lang="en-US" sz="2000" dirty="0"/>
              <a:t>of scale for the unified organization</a:t>
            </a:r>
          </a:p>
          <a:p>
            <a:pPr lvl="1"/>
            <a:r>
              <a:rPr lang="en-US" sz="2000" dirty="0" smtClean="0"/>
              <a:t>Become a </a:t>
            </a:r>
            <a:r>
              <a:rPr lang="en-US" sz="2000" dirty="0"/>
              <a:t>benchmark leader in national child </a:t>
            </a:r>
            <a:r>
              <a:rPr lang="en-US" sz="2000" dirty="0" smtClean="0"/>
              <a:t>nutrition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0" y="2819400"/>
            <a:ext cx="487626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276201"/>
            <a:ext cx="14814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Harrington Institute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49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house 1 GK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7188200" cy="53911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Paying the Bills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Economies of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Second and third shift operations enable maximum production from fixed costs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" y="3048000"/>
            <a:ext cx="7193280" cy="3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Cost-Saving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2498" cy="4525963"/>
          </a:xfrm>
        </p:spPr>
        <p:txBody>
          <a:bodyPr/>
          <a:lstStyle/>
          <a:p>
            <a:r>
              <a:rPr lang="en-US" sz="2400" dirty="0" smtClean="0"/>
              <a:t>Vertical integration – locally grown produce provides a high return on our investment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14478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ef to School White House 0n the step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55599"/>
            <a:ext cx="4648200" cy="6197601"/>
          </a:xfrm>
        </p:spPr>
      </p:pic>
      <p:sp>
        <p:nvSpPr>
          <p:cNvPr id="5" name="TextBox 4"/>
          <p:cNvSpPr txBox="1"/>
          <p:nvPr/>
        </p:nvSpPr>
        <p:spPr>
          <a:xfrm>
            <a:off x="0" y="1778675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dirty="0" smtClean="0"/>
              <a:t>Chef Anthony Geraci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/>
              <a:t>Executive Director, Nutrition Services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/>
              <a:t>(901) 416 5550</a:t>
            </a:r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hlinkClick r:id="rId4"/>
              </a:rPr>
              <a:t>Geracia@scsk12.org</a:t>
            </a:r>
          </a:p>
          <a:p>
            <a:pPr algn="ctr" eaLnBrk="1" hangingPunct="1">
              <a:buFont typeface="Arial" charset="0"/>
              <a:buNone/>
            </a:pPr>
            <a:endParaRPr lang="en-US" sz="2800" dirty="0"/>
          </a:p>
          <a:p>
            <a:pPr algn="ctr"/>
            <a:r>
              <a:rPr lang="en-US" sz="2800" dirty="0" smtClean="0"/>
              <a:t>www.scsk12.org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70967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 </a:t>
            </a:r>
            <a:r>
              <a:rPr lang="en-US" sz="4400" dirty="0">
                <a:latin typeface="+mj-lt"/>
              </a:rPr>
              <a:t>b</a:t>
            </a:r>
            <a:r>
              <a:rPr lang="en-US" sz="4400" dirty="0" smtClean="0">
                <a:latin typeface="+mj-lt"/>
              </a:rPr>
              <a:t>rand new approach…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Strategic Priority 1 – Increase Participation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Proactively </a:t>
            </a:r>
            <a:r>
              <a:rPr lang="en-US" sz="2000" dirty="0"/>
              <a:t>work to increase </a:t>
            </a:r>
            <a:r>
              <a:rPr lang="en-US" sz="2000" b="1" dirty="0" smtClean="0"/>
              <a:t>participation</a:t>
            </a:r>
            <a:endParaRPr lang="en-US" sz="2000" dirty="0" smtClean="0"/>
          </a:p>
          <a:p>
            <a:pPr lvl="1"/>
            <a:r>
              <a:rPr lang="en-US" sz="2000" dirty="0" smtClean="0"/>
              <a:t>Develop a marketing campaign to target Memphis and Shelby County residents who are unaware of their meal eligibility</a:t>
            </a:r>
          </a:p>
          <a:p>
            <a:pPr lvl="1"/>
            <a:r>
              <a:rPr lang="en-US" sz="2000" dirty="0" smtClean="0"/>
              <a:t>Send </a:t>
            </a:r>
            <a:r>
              <a:rPr lang="en-US" sz="2000" dirty="0"/>
              <a:t>multilingual flyers about the Summer Food Service Program home with all school children and to organizations hosting eligible summer programs, and include the </a:t>
            </a:r>
            <a:r>
              <a:rPr lang="en-US" sz="2000" dirty="0" smtClean="0"/>
              <a:t>Mayors </a:t>
            </a:r>
            <a:r>
              <a:rPr lang="en-US" sz="2000" dirty="0"/>
              <a:t>in a media event announcing the </a:t>
            </a:r>
            <a:r>
              <a:rPr lang="en-US" sz="2000" dirty="0" smtClean="0"/>
              <a:t>Program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0957" y="3505200"/>
            <a:ext cx="33374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2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On The Bluff:</a:t>
            </a:r>
            <a:br>
              <a:rPr lang="en-US" dirty="0" smtClean="0"/>
            </a:br>
            <a:r>
              <a:rPr lang="en-US" sz="3600" dirty="0" smtClean="0"/>
              <a:t>How We Roll In Memphis</a:t>
            </a:r>
          </a:p>
        </p:txBody>
      </p:sp>
      <p:pic>
        <p:nvPicPr>
          <p:cNvPr id="28675" name="Content Placeholder 4" descr="orioles 3d box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1" y="2057400"/>
            <a:ext cx="2560523" cy="1828800"/>
          </a:xfrm>
        </p:spPr>
      </p:pic>
      <p:pic>
        <p:nvPicPr>
          <p:cNvPr id="28676" name="Content Placeholder 5" descr="ravens 3d box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114800"/>
            <a:ext cx="2560523" cy="1828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17" y="1638300"/>
            <a:ext cx="213198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35" y="4114800"/>
            <a:ext cx="213143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0" y="30480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Success In </a:t>
            </a:r>
            <a:r>
              <a:rPr lang="en-US" sz="2400" dirty="0" err="1" smtClean="0"/>
              <a:t>Birdland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Revised For</a:t>
            </a:r>
          </a:p>
          <a:p>
            <a:r>
              <a:rPr lang="en-US" sz="2400" dirty="0" smtClean="0"/>
              <a:t>The River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Priority 2 – NS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Develop </a:t>
            </a:r>
            <a:r>
              <a:rPr lang="en-US" sz="2400" dirty="0"/>
              <a:t>awareness of the </a:t>
            </a:r>
            <a:r>
              <a:rPr lang="en-US" sz="2400" b="1" dirty="0"/>
              <a:t>Nutrition Services brand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Educate </a:t>
            </a:r>
            <a:r>
              <a:rPr lang="en-US" sz="2000" dirty="0"/>
              <a:t>Nutrition Services staff and district employees on the difference </a:t>
            </a:r>
            <a:r>
              <a:rPr lang="en-US" sz="2000" dirty="0" smtClean="0"/>
              <a:t>between “Nutrition Services” </a:t>
            </a:r>
            <a:r>
              <a:rPr lang="en-US" sz="2000" dirty="0"/>
              <a:t>and the </a:t>
            </a:r>
            <a:r>
              <a:rPr lang="en-US" sz="2000" dirty="0" smtClean="0"/>
              <a:t>“Central </a:t>
            </a:r>
            <a:r>
              <a:rPr lang="en-US" sz="2000" dirty="0"/>
              <a:t>Nutrition </a:t>
            </a:r>
            <a:r>
              <a:rPr lang="en-US" sz="2000" dirty="0" smtClean="0"/>
              <a:t>Center”</a:t>
            </a:r>
            <a:endParaRPr lang="en-US" sz="2000" dirty="0"/>
          </a:p>
          <a:p>
            <a:pPr lvl="1"/>
            <a:r>
              <a:rPr lang="en-US" sz="2000" dirty="0"/>
              <a:t>Monitor local, regional and national news outlets </a:t>
            </a:r>
            <a:endParaRPr lang="en-US" sz="2000" dirty="0" smtClean="0"/>
          </a:p>
          <a:p>
            <a:pPr lvl="1"/>
            <a:r>
              <a:rPr lang="en-US" sz="2000" dirty="0" smtClean="0"/>
              <a:t>Actively </a:t>
            </a:r>
            <a:r>
              <a:rPr lang="en-US" sz="2000" dirty="0"/>
              <a:t>seek and promote relevant </a:t>
            </a:r>
            <a:r>
              <a:rPr lang="en-US" sz="2000" dirty="0" smtClean="0"/>
              <a:t>awards</a:t>
            </a:r>
            <a:endParaRPr lang="en-US" sz="2000" dirty="0"/>
          </a:p>
          <a:p>
            <a:pPr lvl="1"/>
            <a:r>
              <a:rPr lang="en-US" sz="2000" dirty="0"/>
              <a:t>Be national in our </a:t>
            </a:r>
            <a:r>
              <a:rPr lang="en-US" sz="2000" dirty="0" smtClean="0"/>
              <a:t>work</a:t>
            </a:r>
          </a:p>
          <a:p>
            <a:pPr lvl="1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810000"/>
            <a:ext cx="40978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Projects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Web site update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Vinyl Wraps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662" y="1752600"/>
            <a:ext cx="38203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862" y="4267200"/>
            <a:ext cx="48699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Press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4343400"/>
            <a:ext cx="47320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4716" y="4419600"/>
            <a:ext cx="39668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6858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464" y="2647950"/>
            <a:ext cx="387413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Press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4512" y="4419600"/>
            <a:ext cx="42064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06103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6859" y="1219200"/>
            <a:ext cx="319854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41747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560</Words>
  <Application>Microsoft Office PowerPoint</Application>
  <PresentationFormat>On-screen Show (4:3)</PresentationFormat>
  <Paragraphs>134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Division of Nutrition Services Planting a New Beginning</vt:lpstr>
      <vt:lpstr>PowerPoint Presentation</vt:lpstr>
      <vt:lpstr>PowerPoint Presentation</vt:lpstr>
      <vt:lpstr>Strategic Priority 1 – Increase Participation</vt:lpstr>
      <vt:lpstr>Success On The Bluff: How We Roll In Memphis</vt:lpstr>
      <vt:lpstr>Strategic Priority 2 – NS Brand</vt:lpstr>
      <vt:lpstr>Branding Projects Underway</vt:lpstr>
      <vt:lpstr>Recent Press</vt:lpstr>
      <vt:lpstr>More Press</vt:lpstr>
      <vt:lpstr>Strategic Priority 3 – Farm to School</vt:lpstr>
      <vt:lpstr>Teaching  with taste</vt:lpstr>
      <vt:lpstr>Teaching for careers, college &amp; more</vt:lpstr>
      <vt:lpstr>Grounding education with the earth –  Teaching Moments</vt:lpstr>
      <vt:lpstr>Partnering for Success</vt:lpstr>
      <vt:lpstr>Greenline Gardens Partnership</vt:lpstr>
      <vt:lpstr>Greenline Gardens Fellows</vt:lpstr>
      <vt:lpstr>School Gardens Partnership</vt:lpstr>
      <vt:lpstr>Grahamwood Garden Kickoff</vt:lpstr>
      <vt:lpstr>Hoop House Build</vt:lpstr>
      <vt:lpstr>PowerPoint Presentation</vt:lpstr>
      <vt:lpstr>PowerPoint Presentation</vt:lpstr>
      <vt:lpstr>Strategic Priority 4 – Expand Technology Use</vt:lpstr>
      <vt:lpstr>World Class Facilities </vt:lpstr>
      <vt:lpstr>Industry Leading Technology</vt:lpstr>
      <vt:lpstr>Strategic Priority 5 – Management and Organizational Excellence</vt:lpstr>
      <vt:lpstr>PowerPoint Presentation</vt:lpstr>
      <vt:lpstr>Economies of Scale</vt:lpstr>
      <vt:lpstr>Cost-Saving Measures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Lindsey</cp:lastModifiedBy>
  <cp:revision>148</cp:revision>
  <dcterms:created xsi:type="dcterms:W3CDTF">2010-02-19T15:49:29Z</dcterms:created>
  <dcterms:modified xsi:type="dcterms:W3CDTF">2013-11-05T17:35:12Z</dcterms:modified>
</cp:coreProperties>
</file>