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  <p:sldMasterId id="2147483778" r:id="rId2"/>
  </p:sldMasterIdLst>
  <p:notesMasterIdLst>
    <p:notesMasterId r:id="rId26"/>
  </p:notesMasterIdLst>
  <p:sldIdLst>
    <p:sldId id="256" r:id="rId3"/>
    <p:sldId id="257" r:id="rId4"/>
    <p:sldId id="258" r:id="rId5"/>
    <p:sldId id="268" r:id="rId6"/>
    <p:sldId id="267" r:id="rId7"/>
    <p:sldId id="269" r:id="rId8"/>
    <p:sldId id="270" r:id="rId9"/>
    <p:sldId id="259" r:id="rId10"/>
    <p:sldId id="260" r:id="rId11"/>
    <p:sldId id="261" r:id="rId12"/>
    <p:sldId id="262" r:id="rId13"/>
    <p:sldId id="263" r:id="rId14"/>
    <p:sldId id="264" r:id="rId15"/>
    <p:sldId id="276" r:id="rId16"/>
    <p:sldId id="265" r:id="rId17"/>
    <p:sldId id="266" r:id="rId18"/>
    <p:sldId id="271" r:id="rId19"/>
    <p:sldId id="272" r:id="rId20"/>
    <p:sldId id="273" r:id="rId21"/>
    <p:sldId id="274" r:id="rId22"/>
    <p:sldId id="275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2" d="100"/>
          <a:sy n="92" d="100"/>
        </p:scale>
        <p:origin x="-108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2C06A-5871-468E-9AC6-09F997F93E8E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E247A-3639-4758-ADE7-20153390E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66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</a:t>
            </a:r>
            <a:r>
              <a:rPr lang="en-US" baseline="0" dirty="0" smtClean="0"/>
              <a:t> that participate in this pathway will be encouraged to take rigorous coursework.  All interested students contact me for more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A7762-5D6C-4BA4-AF18-DAB6C5A4EB6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8A3C-8702-4590-97F5-88CD14D4501C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038-9520-4484-9C40-7909C7D98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90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8A3C-8702-4590-97F5-88CD14D4501C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038-9520-4484-9C40-7909C7D98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8A3C-8702-4590-97F5-88CD14D4501C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038-9520-4484-9C40-7909C7D98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51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824D-48AB-42E3-9FED-2EB3A5C17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C095-3849-420B-A88B-21F5DFADC7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38207"/>
      </p:ext>
    </p:extLst>
  </p:cSld>
  <p:clrMapOvr>
    <a:masterClrMapping/>
  </p:clrMapOvr>
  <p:transition spd="slow" advTm="10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824D-48AB-42E3-9FED-2EB3A5C17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C095-3849-420B-A88B-21F5DFADC7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56427"/>
      </p:ext>
    </p:extLst>
  </p:cSld>
  <p:clrMapOvr>
    <a:masterClrMapping/>
  </p:clrMapOvr>
  <p:transition spd="slow" advTm="10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824D-48AB-42E3-9FED-2EB3A5C17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C095-3849-420B-A88B-21F5DFADC7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03124"/>
      </p:ext>
    </p:extLst>
  </p:cSld>
  <p:clrMapOvr>
    <a:masterClrMapping/>
  </p:clrMapOvr>
  <p:transition spd="slow" advTm="10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824D-48AB-42E3-9FED-2EB3A5C17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C095-3849-420B-A88B-21F5DFADC7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6534"/>
      </p:ext>
    </p:extLst>
  </p:cSld>
  <p:clrMapOvr>
    <a:masterClrMapping/>
  </p:clrMapOvr>
  <p:transition spd="slow" advTm="10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824D-48AB-42E3-9FED-2EB3A5C17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C095-3849-420B-A88B-21F5DFADC7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51304"/>
      </p:ext>
    </p:extLst>
  </p:cSld>
  <p:clrMapOvr>
    <a:masterClrMapping/>
  </p:clrMapOvr>
  <p:transition spd="slow" advTm="10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824D-48AB-42E3-9FED-2EB3A5C17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C095-3849-420B-A88B-21F5DFADC7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90360"/>
      </p:ext>
    </p:extLst>
  </p:cSld>
  <p:clrMapOvr>
    <a:masterClrMapping/>
  </p:clrMapOvr>
  <p:transition spd="slow" advTm="10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824D-48AB-42E3-9FED-2EB3A5C17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C095-3849-420B-A88B-21F5DFADC7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50243"/>
      </p:ext>
    </p:extLst>
  </p:cSld>
  <p:clrMapOvr>
    <a:masterClrMapping/>
  </p:clrMapOvr>
  <p:transition spd="slow" advTm="10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824D-48AB-42E3-9FED-2EB3A5C17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C095-3849-420B-A88B-21F5DFADC7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785"/>
      </p:ext>
    </p:extLst>
  </p:cSld>
  <p:clrMapOvr>
    <a:masterClrMapping/>
  </p:clrMapOvr>
  <p:transition spd="slow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8A3C-8702-4590-97F5-88CD14D4501C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038-9520-4484-9C40-7909C7D98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38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824D-48AB-42E3-9FED-2EB3A5C17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C095-3849-420B-A88B-21F5DFADC7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20821"/>
      </p:ext>
    </p:extLst>
  </p:cSld>
  <p:clrMapOvr>
    <a:masterClrMapping/>
  </p:clrMapOvr>
  <p:transition spd="slow" advTm="10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824D-48AB-42E3-9FED-2EB3A5C17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C095-3849-420B-A88B-21F5DFADC7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04005"/>
      </p:ext>
    </p:extLst>
  </p:cSld>
  <p:clrMapOvr>
    <a:masterClrMapping/>
  </p:clrMapOvr>
  <p:transition spd="slow" advTm="10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824D-48AB-42E3-9FED-2EB3A5C17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C095-3849-420B-A88B-21F5DFADC7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45834"/>
      </p:ext>
    </p:extLst>
  </p:cSld>
  <p:clrMapOvr>
    <a:masterClrMapping/>
  </p:clrMapOvr>
  <p:transition spd="slow" advTm="1000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23B52-5F37-413F-BBC0-5C1EC25528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9644"/>
      </p:ext>
    </p:extLst>
  </p:cSld>
  <p:clrMapOvr>
    <a:masterClrMapping/>
  </p:clrMapOvr>
  <p:transition spd="slow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8A3C-8702-4590-97F5-88CD14D4501C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038-9520-4484-9C40-7909C7D98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7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8A3C-8702-4590-97F5-88CD14D4501C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038-9520-4484-9C40-7909C7D98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7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8A3C-8702-4590-97F5-88CD14D4501C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038-9520-4484-9C40-7909C7D98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6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8A3C-8702-4590-97F5-88CD14D4501C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038-9520-4484-9C40-7909C7D98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9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8A3C-8702-4590-97F5-88CD14D4501C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038-9520-4484-9C40-7909C7D98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78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8A3C-8702-4590-97F5-88CD14D4501C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038-9520-4484-9C40-7909C7D98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8A3C-8702-4590-97F5-88CD14D4501C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038-9520-4484-9C40-7909C7D98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4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78A3C-8702-4590-97F5-88CD14D4501C}" type="datetimeFigureOut">
              <a:rPr lang="en-US" smtClean="0"/>
              <a:t>11/2/2013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7038-9520-4484-9C40-7909C7D98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7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C824D-48AB-42E3-9FED-2EB3A5C17E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FC095-3849-420B-A88B-21F5DFADC7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ransition spd="slow" advTm="10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Growing Edible Plants at Sherwood High School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z="3200" smtClean="0"/>
              <a:t>Jill Coutts</a:t>
            </a:r>
          </a:p>
          <a:p>
            <a:r>
              <a:rPr lang="en-US" sz="3200" smtClean="0"/>
              <a:t>Horticulture Teacher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44036" y="2066797"/>
            <a:ext cx="67264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Growing Edible Plants at Sherwood High School</a:t>
            </a:r>
          </a:p>
          <a:p>
            <a:pPr algn="ctr"/>
            <a:r>
              <a:rPr lang="en-US" sz="4400" b="1" dirty="0" smtClean="0"/>
              <a:t>Jill Coutts</a:t>
            </a:r>
          </a:p>
          <a:p>
            <a:pPr algn="ctr"/>
            <a:r>
              <a:rPr lang="en-US" sz="4400" b="1" dirty="0" smtClean="0"/>
              <a:t>Horticulture Teacher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763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6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8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6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8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6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1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Farm – part of the new Plant Production unit of study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0539"/>
            <a:ext cx="5181600" cy="344151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Students have about an eighth of an acre to farm</a:t>
            </a:r>
          </a:p>
          <a:p>
            <a:r>
              <a:rPr lang="en-US" dirty="0" smtClean="0"/>
              <a:t>They are in the process of building raised beds to grow vegetable crops and cut flowers to sell at local farmer’s market</a:t>
            </a:r>
          </a:p>
          <a:p>
            <a:r>
              <a:rPr lang="en-US" dirty="0" smtClean="0"/>
              <a:t>Environmental Horticulture pathway students will be able to use the area for internships.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94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Raised beds with “hoop house” feature</a:t>
            </a:r>
            <a:endParaRPr lang="en-US" dirty="0"/>
          </a:p>
        </p:txBody>
      </p:sp>
      <p:pic>
        <p:nvPicPr>
          <p:cNvPr id="7170" name="Picture 2" descr="C:\Users\Costco\Pictures\album 11-2-2013\20131025_1546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Costco\Pictures\album 11-2-2013\20131025_1601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186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12X 6 foot raised bed was built entirely by students.  They added the hoop-house feature to grow throughout the winter.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0539"/>
            <a:ext cx="5181600" cy="344151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0539"/>
            <a:ext cx="5181600" cy="3441510"/>
          </a:xfrm>
        </p:spPr>
      </p:pic>
    </p:spTree>
    <p:extLst>
      <p:ext uri="{BB962C8B-B14F-4D97-AF65-F5344CB8AC3E}">
        <p14:creationId xmlns:p14="http://schemas.microsoft.com/office/powerpoint/2010/main" val="314838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project: </a:t>
            </a:r>
            <a:r>
              <a:rPr lang="en-US" dirty="0" err="1" smtClean="0"/>
              <a:t>Hugelkultur</a:t>
            </a:r>
            <a:r>
              <a:rPr lang="en-US" dirty="0" smtClean="0"/>
              <a:t> Raised Beds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09" y="1830965"/>
            <a:ext cx="6598227" cy="4403474"/>
          </a:xfrm>
        </p:spPr>
      </p:pic>
    </p:spTree>
    <p:extLst>
      <p:ext uri="{BB962C8B-B14F-4D97-AF65-F5344CB8AC3E}">
        <p14:creationId xmlns:p14="http://schemas.microsoft.com/office/powerpoint/2010/main" val="199016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Aeroponics systems to grow edibles!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0539"/>
            <a:ext cx="5181600" cy="3441510"/>
          </a:xfrm>
        </p:spPr>
      </p:pic>
      <p:pic>
        <p:nvPicPr>
          <p:cNvPr id="6146" name="Picture 2" descr="C:\Users\Costco\Pictures\album 11-2-2013\20131029_1033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80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5779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 systems are planted and maintained by students.  Nutrient Film system for growing lettuce.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90" y="2088572"/>
            <a:ext cx="7504182" cy="433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11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Designed Prototype for Aquaponics System</a:t>
            </a:r>
            <a:endParaRPr lang="en-US" dirty="0"/>
          </a:p>
        </p:txBody>
      </p:sp>
      <p:pic>
        <p:nvPicPr>
          <p:cNvPr id="4098" name="Picture 2" descr="C:\Users\Costco\Pictures\album 11-2-2013\20131101_1651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ostco\Pictures\album 11-2-2013\20131101_1650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57503" y="2031425"/>
            <a:ext cx="4810994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572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Greenhouse at Sherwood High School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Greenhouse complex includes approximately 3,000 </a:t>
            </a:r>
            <a:r>
              <a:rPr lang="en-US" dirty="0" err="1" smtClean="0"/>
              <a:t>sqft</a:t>
            </a:r>
            <a:r>
              <a:rPr lang="en-US" dirty="0" smtClean="0"/>
              <a:t> of growing space complete with commercial benches, heating and cooling system, and water access.</a:t>
            </a:r>
          </a:p>
          <a:p>
            <a:r>
              <a:rPr lang="en-US" dirty="0" smtClean="0"/>
              <a:t>Head house for potting and labs</a:t>
            </a:r>
          </a:p>
          <a:p>
            <a:r>
              <a:rPr lang="en-US" dirty="0" smtClean="0"/>
              <a:t>Classroom space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0539"/>
            <a:ext cx="5181600" cy="3441510"/>
          </a:xfrm>
        </p:spPr>
      </p:pic>
    </p:spTree>
    <p:extLst>
      <p:ext uri="{BB962C8B-B14F-4D97-AF65-F5344CB8AC3E}">
        <p14:creationId xmlns:p14="http://schemas.microsoft.com/office/powerpoint/2010/main" val="102244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 of Student Designed Hydroponic Systems </a:t>
            </a:r>
            <a:endParaRPr lang="en-US" dirty="0"/>
          </a:p>
        </p:txBody>
      </p:sp>
      <p:pic>
        <p:nvPicPr>
          <p:cNvPr id="5122" name="Picture 2" descr="C:\Users\Costco\Pictures\album 11-2-2013\20131101_1701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ostco\Pictures\album 11-2-2013\20131030_1338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377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Farms to Garden At Home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172200" y="2280539"/>
            <a:ext cx="5181600" cy="3441510"/>
          </a:xfrm>
        </p:spPr>
      </p:pic>
      <p:pic>
        <p:nvPicPr>
          <p:cNvPr id="8194" name="Picture 2" descr="G:\green house\DSC_94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0539"/>
            <a:ext cx="5181600" cy="344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013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 are Creative and Innovative!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28" y="1845911"/>
            <a:ext cx="6669018" cy="442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50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“So What?”  What Are The Benefits to Students?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Growing plants is transforming!</a:t>
            </a:r>
          </a:p>
          <a:p>
            <a:r>
              <a:rPr lang="en-US" sz="4000" dirty="0" smtClean="0"/>
              <a:t>Higher order thinking</a:t>
            </a:r>
          </a:p>
          <a:p>
            <a:r>
              <a:rPr lang="en-US" sz="4000" dirty="0" smtClean="0"/>
              <a:t>Builds creativity and ingenuity</a:t>
            </a:r>
          </a:p>
          <a:p>
            <a:r>
              <a:rPr lang="en-US" sz="4000" dirty="0" smtClean="0"/>
              <a:t>Character Building!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Stress reducing</a:t>
            </a:r>
          </a:p>
          <a:p>
            <a:r>
              <a:rPr lang="en-US" sz="4000" dirty="0" smtClean="0"/>
              <a:t>Answers the question:  Where </a:t>
            </a:r>
            <a:r>
              <a:rPr lang="en-US" sz="4000" dirty="0"/>
              <a:t>does food come from? </a:t>
            </a:r>
          </a:p>
          <a:p>
            <a:r>
              <a:rPr lang="en-US" sz="4000" dirty="0"/>
              <a:t>Kids really love to grow plants!</a:t>
            </a:r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76338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Greenhouse as Classroom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Students use the greenhouse from August through June</a:t>
            </a:r>
          </a:p>
          <a:p>
            <a:r>
              <a:rPr lang="en-US" dirty="0" smtClean="0"/>
              <a:t>This includes afterschool use</a:t>
            </a:r>
          </a:p>
          <a:p>
            <a:r>
              <a:rPr lang="en-US" dirty="0" smtClean="0"/>
              <a:t>Growing of plants includes ornamentals, native perennials, and edible plants</a:t>
            </a:r>
          </a:p>
          <a:p>
            <a:r>
              <a:rPr lang="en-US" dirty="0" smtClean="0"/>
              <a:t>Students are active participants in their community as they grow plants for gardens, restoration projects and beautification.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8" name="Picture 4" descr="G:\green house\DSC_94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90930"/>
            <a:ext cx="5181600" cy="344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2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Plant production right at school</a:t>
            </a:r>
            <a:endParaRPr lang="en-US" dirty="0"/>
          </a:p>
        </p:txBody>
      </p:sp>
      <p:pic>
        <p:nvPicPr>
          <p:cNvPr id="3" name="Picture 2" descr="FROM XMAS ON TIL 2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98863"/>
            <a:ext cx="95504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29023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New Environmental Horticulture Pathway in Montgomery County Public Schools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26028" y="2057400"/>
            <a:ext cx="4345998" cy="3811588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Curriculum development over 10 years.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Rigorous, Problem-Based Learning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A four year program that culminates with an internship: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600" dirty="0" smtClean="0"/>
              <a:t>Foundations of Horticulture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600" dirty="0" smtClean="0"/>
              <a:t>Plant Production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600" dirty="0" smtClean="0"/>
              <a:t>Landscape Design  </a:t>
            </a:r>
            <a:endParaRPr lang="en-US" sz="26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08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Schedule</a:t>
            </a:r>
            <a:endParaRPr lang="en-US" dirty="0"/>
          </a:p>
        </p:txBody>
      </p:sp>
      <p:pic>
        <p:nvPicPr>
          <p:cNvPr id="3" name="Picture 2" descr="for A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75805">
            <a:off x="8309565" y="1399593"/>
            <a:ext cx="3872753" cy="20574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1" y="1676397"/>
          <a:ext cx="7213599" cy="4357033"/>
        </p:xfrm>
        <a:graphic>
          <a:graphicData uri="http://schemas.openxmlformats.org/drawingml/2006/table">
            <a:tbl>
              <a:tblPr/>
              <a:tblGrid>
                <a:gridCol w="2164539"/>
                <a:gridCol w="2597485"/>
                <a:gridCol w="2451575"/>
              </a:tblGrid>
              <a:tr h="382731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latin typeface="Times New Roman"/>
                        </a:rPr>
                        <a:t>Grade 10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w Cen MT Condensed Extra Bold"/>
                      </a:endParaRP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>
                          <a:solidFill>
                            <a:srgbClr val="000000"/>
                          </a:solidFill>
                          <a:latin typeface="Times New Roman"/>
                        </a:rPr>
                        <a:t>Grade 11</a:t>
                      </a:r>
                      <a:endParaRPr lang="en-US" sz="1600" kern="1400">
                        <a:solidFill>
                          <a:srgbClr val="000000"/>
                        </a:solidFill>
                        <a:latin typeface="Tw Cen MT Condensed Extra Bold"/>
                      </a:endParaRP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>
                          <a:solidFill>
                            <a:srgbClr val="000000"/>
                          </a:solidFill>
                          <a:latin typeface="Times New Roman"/>
                        </a:rPr>
                        <a:t>Grade 12</a:t>
                      </a:r>
                      <a:endParaRPr lang="en-US" sz="1600" kern="1400">
                        <a:solidFill>
                          <a:srgbClr val="000000"/>
                        </a:solidFill>
                        <a:latin typeface="Tw Cen MT Condensed Extra Bold"/>
                      </a:endParaRP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492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On-level or Honors English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On-level, Honors or AP English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On-level, Honors or AP English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492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On-level or Honors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Algebra II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On-level or Honors </a:t>
                      </a:r>
                      <a:br>
                        <a:rPr lang="en-US" sz="1600" kern="1400" dirty="0">
                          <a:solidFill>
                            <a:srgbClr val="000000"/>
                          </a:solidFill>
                          <a:latin typeface="Tw Cen MT Condensed Extra Bold"/>
                        </a:rPr>
                      </a:br>
                      <a:r>
                        <a:rPr lang="en-US" sz="1600" kern="1400" dirty="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Pre-calculus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On-level or AP Calculus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310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On-level, Honors or AP NSL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On-level, Honors, or AP World History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Elective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492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On-level or Honors Biology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On-level or Honors </a:t>
                      </a:r>
                      <a:br>
                        <a:rPr lang="en-US" sz="1600" kern="1400">
                          <a:solidFill>
                            <a:srgbClr val="000000"/>
                          </a:solidFill>
                          <a:latin typeface="Tw Cen MT Condensed Extra Bold"/>
                        </a:rPr>
                      </a:br>
                      <a:r>
                        <a:rPr lang="en-US" sz="1600" kern="140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Chemistry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Advanced Placement Environmental Science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492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Fine Arts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 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 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 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39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 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40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Plant Production</a:t>
                      </a:r>
                      <a:endParaRPr lang="en-US" sz="1600" kern="1400">
                        <a:solidFill>
                          <a:srgbClr val="000000"/>
                        </a:solidFill>
                        <a:latin typeface="Tw Cen MT Condensed Extra Bold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40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 </a:t>
                      </a:r>
                      <a:endParaRPr lang="en-US" sz="1600" kern="1400">
                        <a:solidFill>
                          <a:srgbClr val="000000"/>
                        </a:solidFill>
                        <a:latin typeface="Tw Cen MT Condensed Extra Bold"/>
                      </a:endParaRP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 </a:t>
                      </a: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854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40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Foundations of Horticulture</a:t>
                      </a:r>
                      <a:endParaRPr lang="en-US" sz="1600" kern="1400">
                        <a:solidFill>
                          <a:srgbClr val="000000"/>
                        </a:solidFill>
                        <a:latin typeface="Tw Cen MT Condensed Extra Bold"/>
                      </a:endParaRP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40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Landscape Design</a:t>
                      </a:r>
                      <a:endParaRPr lang="en-US" sz="1600" kern="1400">
                        <a:solidFill>
                          <a:srgbClr val="000000"/>
                        </a:solidFill>
                        <a:latin typeface="Tw Cen MT Condensed Extra Bold"/>
                      </a:endParaRP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400" dirty="0">
                          <a:solidFill>
                            <a:srgbClr val="000000"/>
                          </a:solidFill>
                          <a:latin typeface="Tw Cen MT Condensed Extra Bold"/>
                        </a:rPr>
                        <a:t>Capstone Experience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w Cen MT Condensed Extra Bold"/>
                      </a:endParaRPr>
                    </a:p>
                  </a:txBody>
                  <a:tcPr marL="48768" marR="48768" marT="36576" marB="365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43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Based Learning – Student focused, directed, and based on the Engineering Model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Students learn about plant anatomy and physiology and growth needs through their research.</a:t>
            </a:r>
          </a:p>
          <a:p>
            <a:r>
              <a:rPr lang="en-US" dirty="0" smtClean="0"/>
              <a:t>Students design and build model prototypes to grow plants, whether hydroponically or in soil.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5" name="Picture 3" descr="C:\Users\Costco\Pictures\album 11-2-2013\20131025_1546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9030" y="2179024"/>
            <a:ext cx="493993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251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Raised Beds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0539"/>
            <a:ext cx="5181600" cy="344151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Raised beds are located at the south facing side of the greenhouse brick wall.</a:t>
            </a:r>
          </a:p>
          <a:p>
            <a:r>
              <a:rPr lang="en-US" dirty="0" smtClean="0"/>
              <a:t>The raised beds were built as an Eagle Scout project.  Awesome!</a:t>
            </a:r>
          </a:p>
          <a:p>
            <a:r>
              <a:rPr lang="en-US" dirty="0" smtClean="0"/>
              <a:t>The location is perfect – south facing and brick allow plants to be grown almost year-round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3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Built with student needs in mind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One bed is hip height to allow wheelchair access</a:t>
            </a:r>
          </a:p>
          <a:p>
            <a:r>
              <a:rPr lang="en-US" dirty="0" smtClean="0"/>
              <a:t>Can be converted to cold frame for use in winter with cover or plastic</a:t>
            </a:r>
          </a:p>
          <a:p>
            <a:r>
              <a:rPr lang="en-US" dirty="0" smtClean="0"/>
              <a:t>Seating is around the bed for ease of weeding, planting, and harvesting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0539"/>
            <a:ext cx="5181600" cy="3644272"/>
          </a:xfrm>
        </p:spPr>
      </p:pic>
    </p:spTree>
    <p:extLst>
      <p:ext uri="{BB962C8B-B14F-4D97-AF65-F5344CB8AC3E}">
        <p14:creationId xmlns:p14="http://schemas.microsoft.com/office/powerpoint/2010/main" val="5496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</TotalTime>
  <Words>565</Words>
  <Application>Microsoft Office PowerPoint</Application>
  <PresentationFormat>Custom</PresentationFormat>
  <Paragraphs>87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1_Office Theme</vt:lpstr>
      <vt:lpstr>Growing Edible Plants at Sherwood High School</vt:lpstr>
      <vt:lpstr>The Greenhouse at Sherwood High School</vt:lpstr>
      <vt:lpstr>Greenhouse as Classroom </vt:lpstr>
      <vt:lpstr>Learning Plant production right at school</vt:lpstr>
      <vt:lpstr>New Environmental Horticulture Pathway in Montgomery County Public Schools</vt:lpstr>
      <vt:lpstr>Sample Schedule</vt:lpstr>
      <vt:lpstr>Problem Based Learning – Student focused, directed, and based on the Engineering Model</vt:lpstr>
      <vt:lpstr>Raised Beds</vt:lpstr>
      <vt:lpstr>Built with student needs in mind</vt:lpstr>
      <vt:lpstr>PowerPoint Presentation</vt:lpstr>
      <vt:lpstr>PowerPoint Presentation</vt:lpstr>
      <vt:lpstr>PowerPoint Presentation</vt:lpstr>
      <vt:lpstr>Urban Farm – part of the new Plant Production unit of study</vt:lpstr>
      <vt:lpstr>Raised beds with “hoop house” feature</vt:lpstr>
      <vt:lpstr>12X 6 foot raised bed was built entirely by students.  They added the hoop-house feature to grow throughout the winter.</vt:lpstr>
      <vt:lpstr>Next project: Hugelkultur Raised Beds</vt:lpstr>
      <vt:lpstr>Aeroponics systems to grow edibles!</vt:lpstr>
      <vt:lpstr>All systems are planted and maintained by students.  Nutrient Film system for growing lettuce.</vt:lpstr>
      <vt:lpstr>Student Designed Prototype for Aquaponics System</vt:lpstr>
      <vt:lpstr>Another Example of Student Designed Hydroponic Systems </vt:lpstr>
      <vt:lpstr>Window Farms to Garden At Home</vt:lpstr>
      <vt:lpstr>Students are Creative and Innovative!</vt:lpstr>
      <vt:lpstr>The “So What?”  What Are The Benefits to Students?</vt:lpstr>
    </vt:vector>
  </TitlesOfParts>
  <Company>MCPS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Edible Plants at Sherwood High School</dc:title>
  <dc:creator>Coutts, Jill</dc:creator>
  <cp:lastModifiedBy>J Coutts</cp:lastModifiedBy>
  <cp:revision>15</cp:revision>
  <dcterms:created xsi:type="dcterms:W3CDTF">2013-11-01T18:15:33Z</dcterms:created>
  <dcterms:modified xsi:type="dcterms:W3CDTF">2013-11-02T12:24:44Z</dcterms:modified>
</cp:coreProperties>
</file>