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262" r:id="rId3"/>
    <p:sldId id="256" r:id="rId4"/>
    <p:sldId id="263" r:id="rId5"/>
    <p:sldId id="285" r:id="rId6"/>
    <p:sldId id="257" r:id="rId7"/>
    <p:sldId id="258" r:id="rId8"/>
    <p:sldId id="264" r:id="rId9"/>
    <p:sldId id="265" r:id="rId10"/>
    <p:sldId id="266" r:id="rId11"/>
    <p:sldId id="267" r:id="rId12"/>
    <p:sldId id="259" r:id="rId13"/>
    <p:sldId id="260" r:id="rId14"/>
    <p:sldId id="272" r:id="rId15"/>
    <p:sldId id="274" r:id="rId16"/>
    <p:sldId id="271" r:id="rId17"/>
    <p:sldId id="268" r:id="rId18"/>
    <p:sldId id="275" r:id="rId19"/>
    <p:sldId id="277" r:id="rId20"/>
    <p:sldId id="279" r:id="rId21"/>
    <p:sldId id="276" r:id="rId22"/>
    <p:sldId id="278" r:id="rId23"/>
    <p:sldId id="270" r:id="rId24"/>
    <p:sldId id="273" r:id="rId25"/>
    <p:sldId id="281" r:id="rId26"/>
    <p:sldId id="282" r:id="rId27"/>
    <p:sldId id="280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6D25"/>
    <a:srgbClr val="D53015"/>
    <a:srgbClr val="E06B0A"/>
    <a:srgbClr val="FFCC00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>
      <p:cViewPr>
        <p:scale>
          <a:sx n="77" d="100"/>
          <a:sy n="77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A82FF-AEF4-481B-B851-F115393CD60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575DD75B-AE74-4D08-9B49-8A6EF8C81098}">
      <dgm:prSet phldrT="[Text]"/>
      <dgm:spPr/>
      <dgm:t>
        <a:bodyPr/>
        <a:lstStyle/>
        <a:p>
          <a:r>
            <a:rPr lang="en-US" dirty="0" smtClean="0"/>
            <a:t>Nutrition</a:t>
          </a:r>
          <a:endParaRPr lang="en-US" dirty="0"/>
        </a:p>
      </dgm:t>
    </dgm:pt>
    <dgm:pt modelId="{979AF522-8618-43EE-B06C-FA940D777C22}" type="parTrans" cxnId="{A93C849D-341E-4191-8A0C-3FDE3630B9A7}">
      <dgm:prSet/>
      <dgm:spPr/>
      <dgm:t>
        <a:bodyPr/>
        <a:lstStyle/>
        <a:p>
          <a:endParaRPr lang="en-US"/>
        </a:p>
      </dgm:t>
    </dgm:pt>
    <dgm:pt modelId="{0E3AD8E4-5411-46F2-9F7E-A86E52684553}" type="sibTrans" cxnId="{A93C849D-341E-4191-8A0C-3FDE3630B9A7}">
      <dgm:prSet/>
      <dgm:spPr/>
      <dgm:t>
        <a:bodyPr/>
        <a:lstStyle/>
        <a:p>
          <a:endParaRPr lang="en-US"/>
        </a:p>
      </dgm:t>
    </dgm:pt>
    <dgm:pt modelId="{206D3BBF-C163-4EBB-9700-A2D2FC1F6EFA}">
      <dgm:prSet phldrT="[Text]"/>
      <dgm:spPr/>
      <dgm:t>
        <a:bodyPr/>
        <a:lstStyle/>
        <a:p>
          <a:r>
            <a:rPr lang="en-US" dirty="0" smtClean="0"/>
            <a:t>Food Safety</a:t>
          </a:r>
          <a:endParaRPr lang="en-US" dirty="0"/>
        </a:p>
      </dgm:t>
    </dgm:pt>
    <dgm:pt modelId="{56806CC5-1709-416B-8269-4E739DE55357}" type="parTrans" cxnId="{108C670B-D391-4DD7-9BED-416D86155A71}">
      <dgm:prSet/>
      <dgm:spPr/>
      <dgm:t>
        <a:bodyPr/>
        <a:lstStyle/>
        <a:p>
          <a:endParaRPr lang="en-US"/>
        </a:p>
      </dgm:t>
    </dgm:pt>
    <dgm:pt modelId="{597A3FC3-AB12-4392-AB50-FEAF0513D62B}" type="sibTrans" cxnId="{108C670B-D391-4DD7-9BED-416D86155A71}">
      <dgm:prSet/>
      <dgm:spPr/>
      <dgm:t>
        <a:bodyPr/>
        <a:lstStyle/>
        <a:p>
          <a:endParaRPr lang="en-US"/>
        </a:p>
      </dgm:t>
    </dgm:pt>
    <dgm:pt modelId="{816CABB3-4B1A-454F-AD45-65194A08C75A}">
      <dgm:prSet phldrT="[Text]"/>
      <dgm:spPr/>
      <dgm:t>
        <a:bodyPr/>
        <a:lstStyle/>
        <a:p>
          <a:r>
            <a:rPr lang="en-US" dirty="0" smtClean="0"/>
            <a:t> Additives</a:t>
          </a:r>
          <a:endParaRPr lang="en-US" dirty="0"/>
        </a:p>
      </dgm:t>
    </dgm:pt>
    <dgm:pt modelId="{DAE07F3E-2F55-452B-B527-F4F5CFD2EB59}" type="parTrans" cxnId="{0B998896-7404-4267-A858-14207425AE7B}">
      <dgm:prSet/>
      <dgm:spPr/>
      <dgm:t>
        <a:bodyPr/>
        <a:lstStyle/>
        <a:p>
          <a:endParaRPr lang="en-US"/>
        </a:p>
      </dgm:t>
    </dgm:pt>
    <dgm:pt modelId="{2E1A700C-8FD7-497E-99BC-BB88649E3C1C}" type="sibTrans" cxnId="{0B998896-7404-4267-A858-14207425AE7B}">
      <dgm:prSet/>
      <dgm:spPr/>
      <dgm:t>
        <a:bodyPr/>
        <a:lstStyle/>
        <a:p>
          <a:endParaRPr lang="en-US"/>
        </a:p>
      </dgm:t>
    </dgm:pt>
    <dgm:pt modelId="{BBAB35CC-9FDB-41FE-82BB-9CE4BD7BE0DD}" type="pres">
      <dgm:prSet presAssocID="{659A82FF-AEF4-481B-B851-F115393CD60F}" presName="Name0" presStyleCnt="0">
        <dgm:presLayoutVars>
          <dgm:dir/>
          <dgm:animLvl val="lvl"/>
          <dgm:resizeHandles val="exact"/>
        </dgm:presLayoutVars>
      </dgm:prSet>
      <dgm:spPr/>
    </dgm:pt>
    <dgm:pt modelId="{1E74EBBF-0A5C-4AF1-A4E0-553D3D91BBB4}" type="pres">
      <dgm:prSet presAssocID="{575DD75B-AE74-4D08-9B49-8A6EF8C81098}" presName="Name8" presStyleCnt="0"/>
      <dgm:spPr/>
    </dgm:pt>
    <dgm:pt modelId="{685DA6CA-C7DD-44BD-91EA-F4BB2625D5C8}" type="pres">
      <dgm:prSet presAssocID="{575DD75B-AE74-4D08-9B49-8A6EF8C8109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EF4FA-E99F-4136-BB70-CF1AA1653ABB}" type="pres">
      <dgm:prSet presAssocID="{575DD75B-AE74-4D08-9B49-8A6EF8C810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D930B-AF43-4479-8CBE-AF2784E3EBC1}" type="pres">
      <dgm:prSet presAssocID="{206D3BBF-C163-4EBB-9700-A2D2FC1F6EFA}" presName="Name8" presStyleCnt="0"/>
      <dgm:spPr/>
    </dgm:pt>
    <dgm:pt modelId="{E012D639-E7A3-4FF3-9BF9-85E3E9757AB9}" type="pres">
      <dgm:prSet presAssocID="{206D3BBF-C163-4EBB-9700-A2D2FC1F6EF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B6753-D15A-45A9-9EC1-61899C0E9AC8}" type="pres">
      <dgm:prSet presAssocID="{206D3BBF-C163-4EBB-9700-A2D2FC1F6E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9B293-AE20-4B3E-991C-2A2A1BA26384}" type="pres">
      <dgm:prSet presAssocID="{816CABB3-4B1A-454F-AD45-65194A08C75A}" presName="Name8" presStyleCnt="0"/>
      <dgm:spPr/>
    </dgm:pt>
    <dgm:pt modelId="{8AF7CAF9-B6FA-4265-A6F1-F44FCD16A823}" type="pres">
      <dgm:prSet presAssocID="{816CABB3-4B1A-454F-AD45-65194A08C75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BA210-AA9C-4DBB-BD40-B4CA9075737A}" type="pres">
      <dgm:prSet presAssocID="{816CABB3-4B1A-454F-AD45-65194A08C7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0F4E06-D5D0-463D-82F6-74EA622EA4C9}" type="presOf" srcId="{816CABB3-4B1A-454F-AD45-65194A08C75A}" destId="{8AF7CAF9-B6FA-4265-A6F1-F44FCD16A823}" srcOrd="0" destOrd="0" presId="urn:microsoft.com/office/officeart/2005/8/layout/pyramid3"/>
    <dgm:cxn modelId="{E86CFDA9-4C9B-4113-A390-5594E37FC220}" type="presOf" srcId="{659A82FF-AEF4-481B-B851-F115393CD60F}" destId="{BBAB35CC-9FDB-41FE-82BB-9CE4BD7BE0DD}" srcOrd="0" destOrd="0" presId="urn:microsoft.com/office/officeart/2005/8/layout/pyramid3"/>
    <dgm:cxn modelId="{49968E0C-146D-40AD-A550-0460A0062A12}" type="presOf" srcId="{206D3BBF-C163-4EBB-9700-A2D2FC1F6EFA}" destId="{BEFB6753-D15A-45A9-9EC1-61899C0E9AC8}" srcOrd="1" destOrd="0" presId="urn:microsoft.com/office/officeart/2005/8/layout/pyramid3"/>
    <dgm:cxn modelId="{8B8680BF-367E-4E61-968A-E33028515585}" type="presOf" srcId="{575DD75B-AE74-4D08-9B49-8A6EF8C81098}" destId="{685DA6CA-C7DD-44BD-91EA-F4BB2625D5C8}" srcOrd="0" destOrd="0" presId="urn:microsoft.com/office/officeart/2005/8/layout/pyramid3"/>
    <dgm:cxn modelId="{8F4D42F7-82DC-4B13-B0CD-1BDA0573807E}" type="presOf" srcId="{575DD75B-AE74-4D08-9B49-8A6EF8C81098}" destId="{222EF4FA-E99F-4136-BB70-CF1AA1653ABB}" srcOrd="1" destOrd="0" presId="urn:microsoft.com/office/officeart/2005/8/layout/pyramid3"/>
    <dgm:cxn modelId="{0B998896-7404-4267-A858-14207425AE7B}" srcId="{659A82FF-AEF4-481B-B851-F115393CD60F}" destId="{816CABB3-4B1A-454F-AD45-65194A08C75A}" srcOrd="2" destOrd="0" parTransId="{DAE07F3E-2F55-452B-B527-F4F5CFD2EB59}" sibTransId="{2E1A700C-8FD7-497E-99BC-BB88649E3C1C}"/>
    <dgm:cxn modelId="{108C670B-D391-4DD7-9BED-416D86155A71}" srcId="{659A82FF-AEF4-481B-B851-F115393CD60F}" destId="{206D3BBF-C163-4EBB-9700-A2D2FC1F6EFA}" srcOrd="1" destOrd="0" parTransId="{56806CC5-1709-416B-8269-4E739DE55357}" sibTransId="{597A3FC3-AB12-4392-AB50-FEAF0513D62B}"/>
    <dgm:cxn modelId="{A93C849D-341E-4191-8A0C-3FDE3630B9A7}" srcId="{659A82FF-AEF4-481B-B851-F115393CD60F}" destId="{575DD75B-AE74-4D08-9B49-8A6EF8C81098}" srcOrd="0" destOrd="0" parTransId="{979AF522-8618-43EE-B06C-FA940D777C22}" sibTransId="{0E3AD8E4-5411-46F2-9F7E-A86E52684553}"/>
    <dgm:cxn modelId="{81BDEA00-25BB-4E09-A176-B130DA7D8A19}" type="presOf" srcId="{206D3BBF-C163-4EBB-9700-A2D2FC1F6EFA}" destId="{E012D639-E7A3-4FF3-9BF9-85E3E9757AB9}" srcOrd="0" destOrd="0" presId="urn:microsoft.com/office/officeart/2005/8/layout/pyramid3"/>
    <dgm:cxn modelId="{B8DA8DE3-893C-4B9B-ABE0-620A137124EB}" type="presOf" srcId="{816CABB3-4B1A-454F-AD45-65194A08C75A}" destId="{3F1BA210-AA9C-4DBB-BD40-B4CA9075737A}" srcOrd="1" destOrd="0" presId="urn:microsoft.com/office/officeart/2005/8/layout/pyramid3"/>
    <dgm:cxn modelId="{C9B78CFE-0D46-446F-8DEE-86C481D418B7}" type="presParOf" srcId="{BBAB35CC-9FDB-41FE-82BB-9CE4BD7BE0DD}" destId="{1E74EBBF-0A5C-4AF1-A4E0-553D3D91BBB4}" srcOrd="0" destOrd="0" presId="urn:microsoft.com/office/officeart/2005/8/layout/pyramid3"/>
    <dgm:cxn modelId="{769C2FAE-99AB-49AE-9E43-9B2A6E2772AD}" type="presParOf" srcId="{1E74EBBF-0A5C-4AF1-A4E0-553D3D91BBB4}" destId="{685DA6CA-C7DD-44BD-91EA-F4BB2625D5C8}" srcOrd="0" destOrd="0" presId="urn:microsoft.com/office/officeart/2005/8/layout/pyramid3"/>
    <dgm:cxn modelId="{9E6AA3AD-DD64-4E49-815B-883AD3AD7CC4}" type="presParOf" srcId="{1E74EBBF-0A5C-4AF1-A4E0-553D3D91BBB4}" destId="{222EF4FA-E99F-4136-BB70-CF1AA1653ABB}" srcOrd="1" destOrd="0" presId="urn:microsoft.com/office/officeart/2005/8/layout/pyramid3"/>
    <dgm:cxn modelId="{B43AB2D2-8D05-40A3-81E6-89DF781B7373}" type="presParOf" srcId="{BBAB35CC-9FDB-41FE-82BB-9CE4BD7BE0DD}" destId="{BE7D930B-AF43-4479-8CBE-AF2784E3EBC1}" srcOrd="1" destOrd="0" presId="urn:microsoft.com/office/officeart/2005/8/layout/pyramid3"/>
    <dgm:cxn modelId="{5B77D326-3791-485E-A6FA-4268D4A98999}" type="presParOf" srcId="{BE7D930B-AF43-4479-8CBE-AF2784E3EBC1}" destId="{E012D639-E7A3-4FF3-9BF9-85E3E9757AB9}" srcOrd="0" destOrd="0" presId="urn:microsoft.com/office/officeart/2005/8/layout/pyramid3"/>
    <dgm:cxn modelId="{7569E600-9EFF-489F-8896-0AC5D0B667E5}" type="presParOf" srcId="{BE7D930B-AF43-4479-8CBE-AF2784E3EBC1}" destId="{BEFB6753-D15A-45A9-9EC1-61899C0E9AC8}" srcOrd="1" destOrd="0" presId="urn:microsoft.com/office/officeart/2005/8/layout/pyramid3"/>
    <dgm:cxn modelId="{A990D817-BCA2-4972-8EFB-0760875EDF40}" type="presParOf" srcId="{BBAB35CC-9FDB-41FE-82BB-9CE4BD7BE0DD}" destId="{9259B293-AE20-4B3E-991C-2A2A1BA26384}" srcOrd="2" destOrd="0" presId="urn:microsoft.com/office/officeart/2005/8/layout/pyramid3"/>
    <dgm:cxn modelId="{610E6AB6-2AE4-474F-BB41-C9C99F691B62}" type="presParOf" srcId="{9259B293-AE20-4B3E-991C-2A2A1BA26384}" destId="{8AF7CAF9-B6FA-4265-A6F1-F44FCD16A823}" srcOrd="0" destOrd="0" presId="urn:microsoft.com/office/officeart/2005/8/layout/pyramid3"/>
    <dgm:cxn modelId="{886993E4-0B33-435B-A2D4-12FDA094BC38}" type="presParOf" srcId="{9259B293-AE20-4B3E-991C-2A2A1BA26384}" destId="{3F1BA210-AA9C-4DBB-BD40-B4CA9075737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DA6CA-C7DD-44BD-91EA-F4BB2625D5C8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Nutrition</a:t>
          </a:r>
          <a:endParaRPr lang="en-US" sz="5100" kern="1200" dirty="0"/>
        </a:p>
      </dsp:txBody>
      <dsp:txXfrm rot="-10800000">
        <a:off x="1440179" y="0"/>
        <a:ext cx="5349240" cy="1508654"/>
      </dsp:txXfrm>
    </dsp:sp>
    <dsp:sp modelId="{E012D639-E7A3-4FF3-9BF9-85E3E9757AB9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Food Safety</a:t>
          </a:r>
          <a:endParaRPr lang="en-US" sz="5100" kern="1200" dirty="0"/>
        </a:p>
      </dsp:txBody>
      <dsp:txXfrm rot="-10800000">
        <a:off x="2331720" y="1508654"/>
        <a:ext cx="3566160" cy="1508654"/>
      </dsp:txXfrm>
    </dsp:sp>
    <dsp:sp modelId="{8AF7CAF9-B6FA-4265-A6F1-F44FCD16A823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 Additives</a:t>
          </a:r>
          <a:endParaRPr lang="en-US" sz="5100" kern="1200" dirty="0"/>
        </a:p>
      </dsp:txBody>
      <dsp:txXfrm rot="-10800000">
        <a:off x="2743200" y="3017308"/>
        <a:ext cx="2743199" cy="15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2FD24-66C1-4F15-A1CE-E4F5A1112F4E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DC9E5-0D91-4125-98BE-DCC5AFD53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8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5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03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51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44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16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76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23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20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4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86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39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15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74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9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09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64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52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66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40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4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0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4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7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1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5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C9E5-0D91-4125-98BE-DCC5AFD530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5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ACEE1-D2D2-4EAE-95FA-94108153B696}" type="datetimeFigureOut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D235-E5C7-4B80-9D8E-1A9EAF2D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AA888-ACE7-4C65-B6C2-2E6D8B4D21CC}" type="datetimeFigureOut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AD81F-5F22-4CA6-9A7A-45F2749CB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E3E9-921B-4FDF-94BC-545FBE96FDB3}" type="datetimeFigureOut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FB24-32DF-41A6-BC78-E03C1974F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DAB9-BFBE-4CFA-BE41-15143191DD46}" type="datetimeFigureOut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F54ED-AD25-4D6C-ADBF-53F38790B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7D15-6110-407B-A485-FA1EFD040F86}" type="datetimeFigureOut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B380F-8F44-4FD2-B196-20F1A52AC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B603-D4DA-43D5-87C6-25F2D01AC31F}" type="datetimeFigureOut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E1E8-6BF5-49DE-B69E-BDA282F41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FE58-C13A-449C-92DA-EC42D2AF253A}" type="datetimeFigureOut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6184-810D-432A-9D92-8CF2250DB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62673-34B0-4DFA-8551-8D124507151B}" type="datetimeFigureOut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08349-16E0-4D4E-B817-E5A69EDE7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B6FCA-6C8B-4382-BDB9-FC348BAA1089}" type="datetimeFigureOut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507C-B349-4836-ABF7-14FE26368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8A36B-A991-4791-A913-137EDDC5B8EA}" type="datetimeFigureOut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648A-A4CA-4315-9F73-17CD7A3B5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790F-E58A-4A4C-8138-7FDAB0033A51}" type="datetimeFigureOut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5667-DE61-488D-9E1B-DC9F616A6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306C2F-E8AD-418C-9A08-A9218ACD3136}" type="datetimeFigureOut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219040-6980-4F35-A6FD-B1DCE3D86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pinet.org/reports/chemcuisine.ht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Real &amp; Nutritious Food: </a:t>
            </a:r>
            <a:r>
              <a:rPr lang="en-US" dirty="0" smtClean="0">
                <a:solidFill>
                  <a:srgbClr val="FF0000"/>
                </a:solidFill>
              </a:rPr>
              <a:t>What about Food Additives?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086600" cy="1752600"/>
          </a:xfrm>
        </p:spPr>
        <p:txBody>
          <a:bodyPr/>
          <a:lstStyle/>
          <a:p>
            <a:r>
              <a:rPr lang="en-US" dirty="0" smtClean="0"/>
              <a:t>Lisa Y. Lefferts, MSPH</a:t>
            </a:r>
          </a:p>
          <a:p>
            <a:r>
              <a:rPr lang="en-US" dirty="0" smtClean="0"/>
              <a:t>Senior Scientist</a:t>
            </a:r>
          </a:p>
          <a:p>
            <a:r>
              <a:rPr lang="en-US" dirty="0" smtClean="0"/>
              <a:t>Center for Science in the Public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57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Risks of Food Colors: Behavior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If a child shows signs of hyperactivity or Attention Deficit Hyperactivity Disorder (ADHD), eliminating the </a:t>
            </a:r>
            <a:r>
              <a:rPr lang="en-US" dirty="0" err="1" smtClean="0"/>
              <a:t>colours</a:t>
            </a:r>
            <a:r>
              <a:rPr lang="en-US" dirty="0" smtClean="0"/>
              <a:t>* </a:t>
            </a:r>
            <a:r>
              <a:rPr lang="en-US" dirty="0"/>
              <a:t>considered in the Southampton study from their diet might have some beneficial effects on their behavior</a:t>
            </a:r>
            <a:r>
              <a:rPr lang="en-US" dirty="0" smtClean="0"/>
              <a:t>.”  </a:t>
            </a:r>
            <a:r>
              <a:rPr lang="en-US" sz="2800" dirty="0" smtClean="0"/>
              <a:t>- UK Food Standards Agency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* Includes </a:t>
            </a:r>
            <a:r>
              <a:rPr lang="en-US" sz="2800" dirty="0" smtClean="0">
                <a:solidFill>
                  <a:srgbClr val="FFC000"/>
                </a:solidFill>
              </a:rPr>
              <a:t>Yellow 5, </a:t>
            </a:r>
            <a:r>
              <a:rPr lang="en-US" sz="2800" dirty="0" smtClean="0">
                <a:solidFill>
                  <a:schemeClr val="accent6"/>
                </a:solidFill>
              </a:rPr>
              <a:t>Yellow 6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Red 40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813"/>
            <a:ext cx="8229600" cy="798387"/>
          </a:xfrm>
        </p:spPr>
        <p:txBody>
          <a:bodyPr/>
          <a:lstStyle/>
          <a:p>
            <a:r>
              <a:rPr lang="en-US" b="1" dirty="0" smtClean="0"/>
              <a:t>Risks of Food Colors: Behavior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599"/>
            <a:ext cx="3810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label “may </a:t>
            </a:r>
            <a:r>
              <a:rPr lang="en-US" dirty="0"/>
              <a:t>have an adverse effect on activity and attention in </a:t>
            </a:r>
            <a:r>
              <a:rPr lang="en-US" dirty="0" smtClean="0"/>
              <a:t>children” is required in Europe on foods containing any of the “Southampton” colors (includes </a:t>
            </a:r>
            <a:r>
              <a:rPr lang="en-US" dirty="0" smtClean="0">
                <a:solidFill>
                  <a:srgbClr val="FFC000"/>
                </a:solidFill>
              </a:rPr>
              <a:t>Yellow 5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Yellow 6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Red 40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2050" name="Picture 2" descr="&quot;May have an adverse effect on activity and attention in children&quot;&#10;What are they putting in this crap #feelingdizz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95" y="853949"/>
            <a:ext cx="5029200" cy="600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6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Risks of Food Colors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/>
              <a:t>Cancer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FF8181"/>
                </a:solidFill>
              </a:rPr>
              <a:t>Red 3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CC00"/>
                </a:solidFill>
              </a:rPr>
              <a:t>Yellow 5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Yellow 6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Red 40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Caramel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	</a:t>
            </a:r>
            <a:r>
              <a:rPr lang="en-US" sz="2800" b="1" dirty="0" smtClean="0"/>
              <a:t>Red 3 – carcinogenic, </a:t>
            </a:r>
            <a:r>
              <a:rPr lang="en-US" sz="2800" dirty="0" smtClean="0"/>
              <a:t>banned </a:t>
            </a:r>
            <a:r>
              <a:rPr lang="en-US" sz="2800" dirty="0"/>
              <a:t>from cosmetics, externally applied drugs, and lakes</a:t>
            </a:r>
            <a:endParaRPr lang="en-US" sz="28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	Yellow 5, Yellow 6 – benzidine, 4-amino-biphenyl (US ROC: “known to be a human carcinogen”)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/>
              <a:t>	</a:t>
            </a:r>
            <a:r>
              <a:rPr lang="en-US" sz="2800" b="1" dirty="0" smtClean="0"/>
              <a:t>Red 40 – </a:t>
            </a:r>
            <a:r>
              <a:rPr lang="en-US" sz="2800" b="1" i="1" dirty="0" smtClean="0"/>
              <a:t>p-</a:t>
            </a:r>
            <a:r>
              <a:rPr lang="en-US" sz="2800" b="1" dirty="0" err="1" smtClean="0"/>
              <a:t>cresidine</a:t>
            </a:r>
            <a:r>
              <a:rPr lang="en-US" sz="2800" b="1" dirty="0" smtClean="0"/>
              <a:t> (US ROC: “reasonably anticipated to be a human carcinogen”)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/>
              <a:t>	</a:t>
            </a:r>
            <a:r>
              <a:rPr lang="en-US" sz="2800" b="1" dirty="0" smtClean="0"/>
              <a:t>Caramel (ammoniated) – 4-methyl-imidazole (IARC: “possibly carcinogenic to humans”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/>
              <a:t>Allergic reactions </a:t>
            </a:r>
            <a:r>
              <a:rPr lang="en-US" b="1" dirty="0" smtClean="0"/>
              <a:t>– </a:t>
            </a:r>
            <a:r>
              <a:rPr lang="en-US" b="1" dirty="0" smtClean="0">
                <a:solidFill>
                  <a:srgbClr val="0070C0"/>
                </a:solidFill>
              </a:rPr>
              <a:t>Blue 1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Red 40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CC00"/>
                </a:solidFill>
              </a:rPr>
              <a:t>Yellow 5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Yellow 6</a:t>
            </a:r>
            <a:r>
              <a:rPr lang="en-US" b="1" dirty="0" smtClean="0"/>
              <a:t>; 	</a:t>
            </a:r>
            <a:r>
              <a:rPr lang="en-US" b="1" dirty="0" smtClean="0">
                <a:solidFill>
                  <a:srgbClr val="C56D25"/>
                </a:solidFill>
              </a:rPr>
              <a:t>annatto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cochineal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Food Colorings – Solutions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dirty="0" smtClean="0"/>
              <a:t>Ban dyes that cause cancer and adverse 	behavioral impacts</a:t>
            </a:r>
          </a:p>
          <a:p>
            <a:pPr marL="0" indent="0">
              <a:buFont typeface="Arial" charset="0"/>
              <a:buNone/>
            </a:pPr>
            <a:endParaRPr lang="en-US" sz="1100" b="1" dirty="0" smtClean="0"/>
          </a:p>
          <a:p>
            <a:pPr marL="0" indent="0">
              <a:buFont typeface="Arial" charset="0"/>
              <a:buNone/>
            </a:pPr>
            <a:r>
              <a:rPr lang="en-US" b="1" dirty="0" smtClean="0"/>
              <a:t>Require warning notices for dyes that impact 	behavior,</a:t>
            </a:r>
            <a:r>
              <a:rPr lang="en-US" b="1" dirty="0"/>
              <a:t> </a:t>
            </a:r>
            <a:r>
              <a:rPr lang="en-US" b="1" dirty="0" smtClean="0"/>
              <a:t>as the EU has done</a:t>
            </a:r>
          </a:p>
          <a:p>
            <a:pPr marL="0" indent="0">
              <a:buNone/>
            </a:pPr>
            <a:r>
              <a:rPr lang="en-US" b="1" dirty="0"/>
              <a:t>Require front label disclosure of </a:t>
            </a:r>
            <a:r>
              <a:rPr lang="en-US" b="1" i="1" dirty="0"/>
              <a:t>any</a:t>
            </a:r>
            <a:r>
              <a:rPr lang="en-US" b="1" dirty="0"/>
              <a:t> added 	coloring</a:t>
            </a:r>
          </a:p>
          <a:p>
            <a:pPr marL="0" indent="0">
              <a:buFont typeface="Arial" charset="0"/>
              <a:buNone/>
            </a:pPr>
            <a:endParaRPr lang="en-US" sz="1100" b="1" dirty="0" smtClean="0"/>
          </a:p>
          <a:p>
            <a:pPr marL="0" indent="0">
              <a:buFont typeface="Arial" charset="0"/>
              <a:buNone/>
            </a:pPr>
            <a:r>
              <a:rPr lang="en-US" b="1" dirty="0" smtClean="0"/>
              <a:t>Press companies not to use artificial colorings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Caffeine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only </a:t>
            </a:r>
            <a:r>
              <a:rPr lang="en-US" dirty="0"/>
              <a:t>drug that is present naturally or added to widely consumed foods </a:t>
            </a:r>
            <a:endParaRPr lang="en-US" dirty="0" smtClean="0"/>
          </a:p>
          <a:p>
            <a:r>
              <a:rPr lang="en-US" dirty="0" smtClean="0"/>
              <a:t>Should a mildly addictive stimulant drug be permitted at school?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(photo credit: </a:t>
            </a:r>
            <a:r>
              <a:rPr lang="en-US" sz="1400" dirty="0" err="1" smtClean="0"/>
              <a:t>Mararie</a:t>
            </a:r>
            <a:r>
              <a:rPr lang="en-US" sz="1400" dirty="0" smtClean="0"/>
              <a:t>/</a:t>
            </a:r>
            <a:r>
              <a:rPr lang="en-US" sz="1400" dirty="0" err="1" smtClean="0"/>
              <a:t>flickr</a:t>
            </a:r>
            <a:r>
              <a:rPr lang="en-US" sz="1400" dirty="0" smtClean="0"/>
              <a:t>)</a:t>
            </a:r>
          </a:p>
          <a:p>
            <a:endParaRPr lang="en-US" dirty="0"/>
          </a:p>
        </p:txBody>
      </p:sp>
      <p:pic>
        <p:nvPicPr>
          <p:cNvPr id="5122" name="Picture 2" descr="http://farm4.staticflickr.com/3263/2564384683_c17dd7ee8b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31181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6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Caffeine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FDA states “Caffeine is a central nervous system stimulant,” and “Some studies show that caffeine causes a physical dependence or addiction.”  </a:t>
            </a:r>
            <a:r>
              <a:rPr lang="en-US" sz="2400" dirty="0"/>
              <a:t>http://www.fda.gov/downloads/drugs/resourcesforyou/consumers/buyingusingmedicinesafely/understandingover-the-countermedicines/ucm205286.pdf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1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American Academy of Pediatrics </a:t>
            </a:r>
            <a:br>
              <a:rPr lang="en-US" b="1" dirty="0" smtClean="0"/>
            </a:br>
            <a:r>
              <a:rPr lang="en-US" b="1" dirty="0" smtClean="0"/>
              <a:t>on Caffeine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Rigorous review and analysis of the literature reveal that caffeine </a:t>
            </a:r>
            <a:r>
              <a:rPr lang="en-US" dirty="0" smtClean="0"/>
              <a:t>and other </a:t>
            </a:r>
            <a:r>
              <a:rPr lang="en-US" dirty="0"/>
              <a:t>stimulant </a:t>
            </a:r>
            <a:r>
              <a:rPr lang="en-US" dirty="0" smtClean="0"/>
              <a:t>substances </a:t>
            </a:r>
            <a:r>
              <a:rPr lang="en-US" dirty="0"/>
              <a:t>contained in energy drinks have no </a:t>
            </a:r>
            <a:r>
              <a:rPr lang="en-US" dirty="0" smtClean="0"/>
              <a:t>place in </a:t>
            </a:r>
            <a:r>
              <a:rPr lang="en-US" dirty="0"/>
              <a:t>the diet of children and adolescents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i="1" dirty="0" smtClean="0"/>
              <a:t>		-- Pediatrics </a:t>
            </a:r>
            <a:r>
              <a:rPr lang="en-US" dirty="0" smtClean="0"/>
              <a:t>2011;127:1182–1189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80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10600" cy="1905000"/>
          </a:xfrm>
        </p:spPr>
        <p:txBody>
          <a:bodyPr/>
          <a:lstStyle/>
          <a:p>
            <a:r>
              <a:rPr lang="en-US" sz="3600" b="1" dirty="0" smtClean="0"/>
              <a:t>Caffeine: Institute of Medicine Nutrition </a:t>
            </a:r>
            <a:r>
              <a:rPr lang="en-US" sz="3600" b="1" dirty="0"/>
              <a:t>Standards for Foods in </a:t>
            </a:r>
            <a:r>
              <a:rPr lang="en-US" sz="3600" b="1" dirty="0" smtClean="0"/>
              <a:t>Schools (2007)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“…the </a:t>
            </a:r>
            <a:r>
              <a:rPr lang="en-US" dirty="0"/>
              <a:t>committee did not support offering products containing significant amounts of caffeine for school-age children because of the potential for adverse effects, including physical dependency and </a:t>
            </a:r>
            <a:r>
              <a:rPr lang="en-US" dirty="0" smtClean="0"/>
              <a:t>withdrawal …. </a:t>
            </a:r>
            <a:r>
              <a:rPr lang="en-US" dirty="0"/>
              <a:t>Thus the committee judged that caffeine in significant quantities has no place in foods and beverages offered in schools</a:t>
            </a:r>
            <a:r>
              <a:rPr lang="en-US" dirty="0" smtClean="0"/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5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Caffeine at School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Several </a:t>
            </a:r>
            <a:r>
              <a:rPr lang="en-US" dirty="0" smtClean="0"/>
              <a:t>states do </a:t>
            </a:r>
            <a:r>
              <a:rPr lang="en-US" dirty="0"/>
              <a:t>not allow caffeinated beverages in </a:t>
            </a:r>
            <a:r>
              <a:rPr lang="en-US" dirty="0" smtClean="0"/>
              <a:t>schools, including:</a:t>
            </a:r>
          </a:p>
          <a:p>
            <a:pPr marL="0" indent="0">
              <a:buNone/>
            </a:pPr>
            <a:r>
              <a:rPr lang="en-US" dirty="0" smtClean="0"/>
              <a:t>	California 		Connecticut </a:t>
            </a:r>
          </a:p>
          <a:p>
            <a:pPr marL="0" indent="0">
              <a:buNone/>
            </a:pPr>
            <a:r>
              <a:rPr lang="en-US" dirty="0" smtClean="0"/>
              <a:t>	Hawaii		Massachusetts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New Mexico	Rhode Island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Vermont 		localities </a:t>
            </a:r>
            <a:r>
              <a:rPr lang="en-US" dirty="0"/>
              <a:t>in </a:t>
            </a:r>
            <a:r>
              <a:rPr lang="en-US" dirty="0" smtClean="0"/>
              <a:t>Utah, etc.</a:t>
            </a:r>
          </a:p>
          <a:p>
            <a:pPr marL="0" indent="0">
              <a:buNone/>
            </a:pPr>
            <a:r>
              <a:rPr lang="en-US" dirty="0" smtClean="0"/>
              <a:t>Many </a:t>
            </a:r>
            <a:r>
              <a:rPr lang="en-US" dirty="0"/>
              <a:t>caffeine-free low calorie beverages are available on the market.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10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Caffeine: Breaking Boundaries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sources: Coffee, tea, soda, cocoa</a:t>
            </a:r>
          </a:p>
          <a:p>
            <a:r>
              <a:rPr lang="en-US" dirty="0"/>
              <a:t>Medicines: headache remedies, cough/cold </a:t>
            </a:r>
            <a:r>
              <a:rPr lang="en-US" dirty="0" smtClean="0"/>
              <a:t>medications, weight-reduction </a:t>
            </a:r>
            <a:r>
              <a:rPr lang="en-US" dirty="0"/>
              <a:t>products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 foods</a:t>
            </a:r>
            <a:r>
              <a:rPr lang="en-US" dirty="0" smtClean="0"/>
              <a:t>: chips</a:t>
            </a:r>
            <a:r>
              <a:rPr lang="en-US" dirty="0"/>
              <a:t>, popcorn, waffles, </a:t>
            </a:r>
            <a:r>
              <a:rPr lang="en-US" dirty="0" smtClean="0"/>
              <a:t>ice cream, syrup</a:t>
            </a:r>
            <a:r>
              <a:rPr lang="en-US" dirty="0"/>
              <a:t>, oatmeal, granola, </a:t>
            </a:r>
            <a:r>
              <a:rPr lang="en-US" dirty="0" smtClean="0"/>
              <a:t>candy</a:t>
            </a:r>
            <a:r>
              <a:rPr lang="en-US" dirty="0"/>
              <a:t>, </a:t>
            </a:r>
            <a:r>
              <a:rPr lang="en-US" dirty="0" smtClean="0"/>
              <a:t>trail mix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 beverages</a:t>
            </a:r>
            <a:r>
              <a:rPr lang="en-US" dirty="0" smtClean="0"/>
              <a:t>: bottled water, energy drinks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Other New Products</a:t>
            </a:r>
            <a:r>
              <a:rPr lang="en-US" dirty="0" smtClean="0"/>
              <a:t>: sprays</a:t>
            </a:r>
            <a:r>
              <a:rPr lang="en-US" dirty="0"/>
              <a:t>, lotions, lip balm, patches, </a:t>
            </a:r>
            <a:r>
              <a:rPr lang="en-US" dirty="0" smtClean="0"/>
              <a:t>shampoos </a:t>
            </a:r>
          </a:p>
        </p:txBody>
      </p:sp>
    </p:spTree>
    <p:extLst>
      <p:ext uri="{BB962C8B-B14F-4D97-AF65-F5344CB8AC3E}">
        <p14:creationId xmlns:p14="http://schemas.microsoft.com/office/powerpoint/2010/main" val="84731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</a:t>
            </a:r>
            <a:r>
              <a:rPr lang="en-US" b="1" dirty="0" smtClean="0"/>
              <a:t>Real &amp; Nutritious Food?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0088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007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FDA Investigation of Caffeinated Products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Our concern is about caffeine appearing in a range of new products, including ones that may be attractive and readily available to </a:t>
            </a:r>
            <a:r>
              <a:rPr lang="en-US" dirty="0">
                <a:solidFill>
                  <a:srgbClr val="FF0000"/>
                </a:solidFill>
              </a:rPr>
              <a:t>children and adolescents</a:t>
            </a:r>
            <a:r>
              <a:rPr lang="en-US" dirty="0"/>
              <a:t>, without careful consideration of their </a:t>
            </a:r>
            <a:r>
              <a:rPr lang="en-US" dirty="0">
                <a:solidFill>
                  <a:srgbClr val="FF0000"/>
                </a:solidFill>
              </a:rPr>
              <a:t>cumulative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impact</a:t>
            </a:r>
            <a:r>
              <a:rPr lang="en-US" dirty="0"/>
              <a:t>.</a:t>
            </a:r>
            <a:r>
              <a:rPr lang="en-US" dirty="0" smtClean="0"/>
              <a:t>”  </a:t>
            </a:r>
          </a:p>
          <a:p>
            <a:r>
              <a:rPr lang="en-US" dirty="0" smtClean="0"/>
              <a:t>“</a:t>
            </a:r>
            <a:r>
              <a:rPr lang="en-US" dirty="0"/>
              <a:t>The proliferation of these products in the marketplace is very disturbing to 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-- FDA Deputy </a:t>
            </a:r>
            <a:r>
              <a:rPr lang="en-US" sz="2400" dirty="0"/>
              <a:t>Commissioner Michael R. </a:t>
            </a:r>
            <a:r>
              <a:rPr lang="en-US" sz="2400" dirty="0" smtClean="0"/>
              <a:t>Taylor, May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86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Caffeine and ER Visits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 </a:t>
            </a:r>
            <a:r>
              <a:rPr lang="en-US" dirty="0"/>
              <a:t>visits due to energy drinks have increased over </a:t>
            </a:r>
            <a:r>
              <a:rPr lang="en-US" dirty="0">
                <a:solidFill>
                  <a:srgbClr val="FF0000"/>
                </a:solidFill>
              </a:rPr>
              <a:t>13-fold</a:t>
            </a:r>
            <a:r>
              <a:rPr lang="en-US" dirty="0"/>
              <a:t> between 2005 and 2011, with 1,499 visits reported in children aged 12 to 17 in 2011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-- US Substance Abuse and Mental Health Services Administration, The Dawn Report (2013)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6837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Caffeine in Coffee: Breaking Boundaries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78458"/>
            <a:ext cx="4040188" cy="757237"/>
          </a:xfrm>
        </p:spPr>
        <p:txBody>
          <a:bodyPr/>
          <a:lstStyle/>
          <a:p>
            <a:r>
              <a:rPr lang="en-US" dirty="0" smtClean="0"/>
              <a:t>FDA (2007): 100 mg/5 ounce cup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1676400"/>
            <a:ext cx="4038600" cy="757237"/>
          </a:xfrm>
        </p:spPr>
        <p:txBody>
          <a:bodyPr/>
          <a:lstStyle/>
          <a:p>
            <a:r>
              <a:rPr lang="en-US" dirty="0" smtClean="0"/>
              <a:t>Starbucks: 330 mg/16 ounce cup (415 mg/20-ounce cup)</a:t>
            </a:r>
            <a:endParaRPr lang="en-US" dirty="0"/>
          </a:p>
        </p:txBody>
      </p:sp>
      <p:pic>
        <p:nvPicPr>
          <p:cNvPr id="3074" name="Picture 2" descr="http://i.ebayimg.com/t/Starbucks-16-Oz-Mug-Coffee-Cup-Grande-Mermaid-Logo-White-2006-To-Go-Tall-Ceramic-/00/s/MTYwMFgxNDcy/z/pX4AAMXQaOVRjWJM/$T2eC16FHJIIE9qTYI5bDBRjWJMU+9%21%7E%7E60_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667000"/>
            <a:ext cx="3354768" cy="36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3.wfrcdn.com/lf/8/hash/2813/682846/1/Blue+Fluted+Full+Lace+5+Oz+Cup+and+Sauc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60638"/>
            <a:ext cx="2925762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34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0" y="0"/>
            <a:ext cx="6788150" cy="6858000"/>
          </a:xfrm>
          <a:prstGeom prst="rect">
            <a:avLst/>
          </a:prstGeom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228600" y="76200"/>
            <a:ext cx="3008313" cy="1162050"/>
          </a:xfrm>
        </p:spPr>
        <p:txBody>
          <a:bodyPr/>
          <a:lstStyle/>
          <a:p>
            <a:r>
              <a:rPr lang="en-US" sz="3600" dirty="0" smtClean="0"/>
              <a:t>Caffeine Levels</a:t>
            </a:r>
            <a:endParaRPr lang="en-US" sz="36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2051050" cy="52451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Caffeine Intoxication </a:t>
            </a:r>
            <a:r>
              <a:rPr lang="en-US" sz="1600" dirty="0" smtClean="0"/>
              <a:t>(DSM-5):  can </a:t>
            </a:r>
            <a:r>
              <a:rPr lang="en-US" sz="1600" dirty="0"/>
              <a:t>occur “with low doses (e.g., </a:t>
            </a:r>
            <a:r>
              <a:rPr lang="en-US" sz="1600" dirty="0">
                <a:solidFill>
                  <a:srgbClr val="FF0000"/>
                </a:solidFill>
              </a:rPr>
              <a:t>200 mg</a:t>
            </a:r>
            <a:r>
              <a:rPr lang="en-US" sz="1600" dirty="0"/>
              <a:t>) in vulnerable individuals such as children, the elderly, or individuals who have not been exposed to caffeine previously</a:t>
            </a:r>
            <a:r>
              <a:rPr lang="en-US" sz="1600" dirty="0" smtClean="0"/>
              <a:t>.”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/>
              <a:t>Canadian </a:t>
            </a:r>
            <a:r>
              <a:rPr lang="en-US" sz="1600" dirty="0" smtClean="0"/>
              <a:t>recommended limit for children under 12: </a:t>
            </a:r>
            <a:r>
              <a:rPr lang="en-US" sz="1600" dirty="0" smtClean="0">
                <a:solidFill>
                  <a:srgbClr val="FF0000"/>
                </a:solidFill>
              </a:rPr>
              <a:t>2.5 mg/kg</a:t>
            </a:r>
            <a:r>
              <a:rPr lang="en-US" sz="1600" dirty="0" smtClean="0"/>
              <a:t> (e.g., </a:t>
            </a:r>
            <a:r>
              <a:rPr lang="en-US" sz="1600" dirty="0" smtClean="0">
                <a:solidFill>
                  <a:srgbClr val="FF0000"/>
                </a:solidFill>
              </a:rPr>
              <a:t>85 mg </a:t>
            </a:r>
            <a:r>
              <a:rPr lang="en-US" sz="1600" dirty="0" smtClean="0"/>
              <a:t>for children 10-12)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/>
              <a:t>FDA </a:t>
            </a:r>
            <a:r>
              <a:rPr lang="en-US" sz="1600" dirty="0"/>
              <a:t>official limit for cola and pepper soft </a:t>
            </a:r>
            <a:r>
              <a:rPr lang="en-US" sz="1600" dirty="0" smtClean="0"/>
              <a:t>drinks</a:t>
            </a:r>
            <a:r>
              <a:rPr lang="en-US" sz="1600" dirty="0" smtClean="0">
                <a:solidFill>
                  <a:srgbClr val="FF0000"/>
                </a:solidFill>
              </a:rPr>
              <a:t>: 71 mg </a:t>
            </a:r>
            <a:r>
              <a:rPr lang="en-US" sz="1600" dirty="0" smtClean="0"/>
              <a:t>per 12-ounce serving (200 ppm)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79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Caffeine - Solutions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Caffeine, a mildly addictive stimulant, is not appropriate for consumption by children and </a:t>
            </a:r>
            <a:r>
              <a:rPr lang="en-US" dirty="0" smtClean="0"/>
              <a:t>adolescents (AAP)</a:t>
            </a:r>
            <a:endParaRPr lang="en-US" dirty="0"/>
          </a:p>
          <a:p>
            <a:pPr lvl="0"/>
            <a:r>
              <a:rPr lang="en-US" dirty="0"/>
              <a:t>Caffeinated products should not be sold in schools, including </a:t>
            </a:r>
            <a:r>
              <a:rPr lang="en-US" dirty="0" smtClean="0"/>
              <a:t>high schools (IOM)</a:t>
            </a:r>
          </a:p>
          <a:p>
            <a:pPr lvl="0"/>
            <a:r>
              <a:rPr lang="en-US" dirty="0" smtClean="0"/>
              <a:t>Caffeine </a:t>
            </a:r>
            <a:r>
              <a:rPr lang="en-US" dirty="0"/>
              <a:t>content should be required to be listed on the </a:t>
            </a:r>
            <a:r>
              <a:rPr lang="en-US" dirty="0" smtClean="0"/>
              <a:t>label</a:t>
            </a:r>
          </a:p>
          <a:p>
            <a:pPr lvl="0"/>
            <a:r>
              <a:rPr lang="en-US" dirty="0" smtClean="0"/>
              <a:t>FDA </a:t>
            </a:r>
            <a:r>
              <a:rPr lang="en-US" dirty="0"/>
              <a:t>should </a:t>
            </a:r>
            <a:r>
              <a:rPr lang="en-US" dirty="0" smtClean="0"/>
              <a:t>act to </a:t>
            </a:r>
            <a:r>
              <a:rPr lang="en-US" dirty="0"/>
              <a:t>limit the proliferation of caffeine-added products in the marketplace.  </a:t>
            </a:r>
          </a:p>
        </p:txBody>
      </p:sp>
    </p:spTree>
    <p:extLst>
      <p:ext uri="{BB962C8B-B14F-4D97-AF65-F5344CB8AC3E}">
        <p14:creationId xmlns:p14="http://schemas.microsoft.com/office/powerpoint/2010/main" val="1579694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Other Food Additives of Concern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“Reasonably Anticipated to be a Human Carcinogen”: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BHA</a:t>
            </a:r>
            <a:r>
              <a:rPr lang="en-US" dirty="0" smtClean="0"/>
              <a:t> (a preservative)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Methyleugenol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acetaldehyde</a:t>
            </a:r>
            <a:r>
              <a:rPr lang="en-US" dirty="0" smtClean="0"/>
              <a:t> (flavoring agents)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http://www.niehs.nih.gov/news/newsletter/2011/july/spotlight-substances/spotlight-substances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7638"/>
            <a:ext cx="2971800" cy="410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01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Other Food Additives of Concern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76400"/>
            <a:ext cx="3505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“Clear evidence of carcinogenic activity”: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Aloe </a:t>
            </a:r>
            <a:r>
              <a:rPr lang="en-US" dirty="0" err="1" smtClean="0">
                <a:solidFill>
                  <a:srgbClr val="FF0000"/>
                </a:solidFill>
              </a:rPr>
              <a:t>vera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(ingested)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Ginkgo </a:t>
            </a:r>
            <a:r>
              <a:rPr lang="en-US" dirty="0" err="1" smtClean="0">
                <a:solidFill>
                  <a:srgbClr val="FF0000"/>
                </a:solidFill>
              </a:rPr>
              <a:t>biloba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National Toxicology Progr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5118685" cy="18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43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7703"/>
            <a:ext cx="8991600" cy="1143000"/>
          </a:xfrm>
        </p:spPr>
        <p:txBody>
          <a:bodyPr/>
          <a:lstStyle/>
          <a:p>
            <a:r>
              <a:rPr lang="en-US" b="1" dirty="0" smtClean="0"/>
              <a:t>Other Food Additives of Concern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Having concluded that FD+C </a:t>
            </a:r>
            <a:r>
              <a:rPr lang="en-US" dirty="0">
                <a:solidFill>
                  <a:srgbClr val="FF0000"/>
                </a:solidFill>
              </a:rPr>
              <a:t>Red No. 3 </a:t>
            </a:r>
            <a:r>
              <a:rPr lang="en-US" dirty="0"/>
              <a:t>causes cancer in rats, the agency hereby terminates the provisional listing of FD+C Red No. 3 for use in cosmetics and externally applied drugs and the provisional listing of the lakes of FD+C Red No. 3 for use in food, drug, and cosmetic </a:t>
            </a:r>
            <a:r>
              <a:rPr lang="en-US" dirty="0" smtClean="0"/>
              <a:t>products”  (21 CRF81.10)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3 </a:t>
            </a:r>
            <a:r>
              <a:rPr lang="en-US" dirty="0" smtClean="0"/>
              <a:t>is </a:t>
            </a:r>
            <a:r>
              <a:rPr lang="en-US" dirty="0"/>
              <a:t>still used in candy, fruit roll-ups, and baked </a:t>
            </a:r>
            <a:r>
              <a:rPr lang="en-US" dirty="0" smtClean="0"/>
              <a:t>goods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83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Food Additives of Concern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Aspartame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Caused cancers at multiple sites in 3 independent animal studies</a:t>
            </a:r>
          </a:p>
          <a:p>
            <a:pPr lvl="2"/>
            <a:r>
              <a:rPr lang="en-US" dirty="0" smtClean="0"/>
              <a:t>CSPI has carefully reviewed these studies and evaluations of the laboratory conducting them</a:t>
            </a:r>
          </a:p>
          <a:p>
            <a:pPr lvl="2"/>
            <a:r>
              <a:rPr lang="en-US" dirty="0" smtClean="0"/>
              <a:t>These studies are more powerful and more reliable than earlier, industry-sponsored studies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5792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919411"/>
            <a:ext cx="8686800" cy="914400"/>
          </a:xfrm>
        </p:spPr>
        <p:txBody>
          <a:bodyPr/>
          <a:lstStyle/>
          <a:p>
            <a:r>
              <a:rPr lang="en-US" sz="3200" dirty="0" smtClean="0"/>
              <a:t>Which food additives are safe and which are not?</a:t>
            </a:r>
            <a:endParaRPr lang="en-US" sz="32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152400" y="0"/>
            <a:ext cx="8763000" cy="4800600"/>
          </a:xfrm>
        </p:spPr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09600" y="5867400"/>
            <a:ext cx="8077200" cy="411831"/>
          </a:xfrm>
        </p:spPr>
        <p:txBody>
          <a:bodyPr/>
          <a:lstStyle/>
          <a:p>
            <a:r>
              <a:rPr lang="en-US" sz="2400" dirty="0" smtClean="0"/>
              <a:t>See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www.cspinet.org/reports/chemcuisine.htm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32" y="-214062"/>
            <a:ext cx="6856053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9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0" y="152400"/>
            <a:ext cx="95567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810000" y="1828800"/>
            <a:ext cx="5638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Calibri" pitchFamily="34" charset="0"/>
              </a:rPr>
              <a:t>Cosmetic, Not Nutritional/Health Function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Calibri" pitchFamily="34" charset="0"/>
              </a:rPr>
              <a:t>Mask Absence of/Displace Colorful Fruits &amp; Vegetables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Calibri" pitchFamily="34" charset="0"/>
              </a:rPr>
              <a:t>Behavioral, cancer, allergy concerns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 smtClean="0">
              <a:latin typeface="Calibri" pitchFamily="34" charset="0"/>
            </a:endParaRPr>
          </a:p>
          <a:p>
            <a:pPr algn="ctr"/>
            <a:endParaRPr lang="en-US" sz="3600" b="1" dirty="0">
              <a:latin typeface="Calibri" pitchFamily="34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733800" y="528391"/>
            <a:ext cx="45736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 dirty="0">
                <a:latin typeface="Calibri" pitchFamily="34" charset="0"/>
              </a:rPr>
              <a:t>Food </a:t>
            </a:r>
            <a:r>
              <a:rPr lang="en-US" sz="8000" b="1" dirty="0" smtClean="0">
                <a:latin typeface="Calibri" pitchFamily="34" charset="0"/>
              </a:rPr>
              <a:t>Dyes</a:t>
            </a:r>
            <a:endParaRPr lang="en-US" sz="8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4403725" cy="1220243"/>
          </a:xfrm>
        </p:spPr>
        <p:txBody>
          <a:bodyPr/>
          <a:lstStyle/>
          <a:p>
            <a:r>
              <a:rPr lang="en-US" sz="2800" dirty="0" smtClean="0"/>
              <a:t>Where are the Cherries &amp; Berries in Tropicana Twister Cherry Berry Blast? </a:t>
            </a:r>
            <a:endParaRPr lang="en-US" sz="2800" dirty="0"/>
          </a:p>
        </p:txBody>
      </p:sp>
      <p:pic>
        <p:nvPicPr>
          <p:cNvPr id="1026" name="Picture 2" descr="http://www.pepsicobeveragefacts.com/images/brandImages/TT_CherryBerry_20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838200"/>
            <a:ext cx="25400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4800600" cy="4373563"/>
          </a:xfrm>
        </p:spPr>
        <p:txBody>
          <a:bodyPr/>
          <a:lstStyle/>
          <a:p>
            <a:r>
              <a:rPr lang="en-US" sz="2400" dirty="0" smtClean="0"/>
              <a:t>Ingredients: Filtered Water, High Fructose Corn Syrup, Apple and Grape Juice Concentrates, Citric Acid, Natural and Artificial Flavors, Ascorbic Acid (Vitamin C) and </a:t>
            </a:r>
            <a:r>
              <a:rPr lang="en-US" sz="2400" dirty="0" smtClean="0">
                <a:solidFill>
                  <a:srgbClr val="FF0000"/>
                </a:solidFill>
              </a:rPr>
              <a:t>Red 40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Contains 10% Juice.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Answer: on the label</a:t>
            </a:r>
          </a:p>
          <a:p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not in the bottle)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705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417638"/>
          </a:xfrm>
        </p:spPr>
        <p:txBody>
          <a:bodyPr/>
          <a:lstStyle/>
          <a:p>
            <a:r>
              <a:rPr lang="en-US" b="1" dirty="0" smtClean="0"/>
              <a:t>Rainbow </a:t>
            </a:r>
            <a:r>
              <a:rPr lang="en-US" b="1" dirty="0"/>
              <a:t>Grab-n-Go Salads from Kalispell Public Schools in </a:t>
            </a:r>
            <a:r>
              <a:rPr lang="en-US" b="1" dirty="0" smtClean="0"/>
              <a:t>Montana</a:t>
            </a:r>
            <a:endParaRPr lang="en-US" b="1" dirty="0"/>
          </a:p>
        </p:txBody>
      </p:sp>
      <p:pic>
        <p:nvPicPr>
          <p:cNvPr id="1026" name="Picture 2" descr="Rainbow Grab-n-Go Salads from Kalispell Public Schools in Montana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250" y="1829594"/>
            <a:ext cx="51435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7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Artificial Coloring</a:t>
            </a:r>
            <a:endParaRPr lang="en-US" b="1" dirty="0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614738" y="4718736"/>
            <a:ext cx="2671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Red 40, Yellow 6, Blue 1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52400" y="4724400"/>
            <a:ext cx="320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Red 40, Blue 1, Blue 2, Yellow 6, </a:t>
            </a:r>
          </a:p>
          <a:p>
            <a:pPr algn="ctr"/>
            <a:r>
              <a:rPr lang="en-US" dirty="0">
                <a:latin typeface="Calibri" pitchFamily="34" charset="0"/>
              </a:rPr>
              <a:t>Turmeric, Annatto</a:t>
            </a:r>
          </a:p>
        </p:txBody>
      </p:sp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6629400" y="4724400"/>
            <a:ext cx="179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Caramel Coloring</a:t>
            </a:r>
          </a:p>
        </p:txBody>
      </p:sp>
      <p:pic>
        <p:nvPicPr>
          <p:cNvPr id="14350" name="Picture 14" descr="magictime-cereal-404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0"/>
            <a:ext cx="1762125" cy="2762250"/>
          </a:xfrm>
          <a:prstGeom prst="rect">
            <a:avLst/>
          </a:prstGeom>
          <a:noFill/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828800"/>
            <a:ext cx="1268413" cy="2709863"/>
          </a:xfrm>
          <a:prstGeom prst="rect">
            <a:avLst/>
          </a:prstGeom>
          <a:noFill/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9587" y="2127551"/>
            <a:ext cx="1333500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Increased Usage of Dyes</a:t>
            </a: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71625"/>
            <a:ext cx="65928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Risks of Food Colors: Behavior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for certain susceptible children with ADHD and </a:t>
            </a:r>
            <a:r>
              <a:rPr lang="en-US" dirty="0" smtClean="0"/>
              <a:t>other </a:t>
            </a:r>
            <a:r>
              <a:rPr lang="en-US" dirty="0"/>
              <a:t>problem behaviors, the data </a:t>
            </a:r>
            <a:r>
              <a:rPr lang="en-US" dirty="0" smtClean="0"/>
              <a:t>suggest </a:t>
            </a:r>
            <a:r>
              <a:rPr lang="en-US" dirty="0"/>
              <a:t>that their condition may be exacerbated by exposure to </a:t>
            </a:r>
            <a:r>
              <a:rPr lang="en-US" dirty="0" smtClean="0"/>
              <a:t>a </a:t>
            </a:r>
            <a:r>
              <a:rPr lang="en-US" dirty="0"/>
              <a:t>number of substances in food, including, but not limited to, artificial food colors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FDA,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2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Risks of Food Colors: Behavior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“Exposure </a:t>
            </a:r>
            <a:r>
              <a:rPr lang="en-US" dirty="0"/>
              <a:t>to food and food components, including </a:t>
            </a:r>
            <a:r>
              <a:rPr lang="en-US" dirty="0" smtClean="0"/>
              <a:t>artificial food colors and </a:t>
            </a:r>
            <a:r>
              <a:rPr lang="en-US" dirty="0"/>
              <a:t>preservatives, may be associated with adverse behaviors, not necessarily related to hyperactivity, in certain susceptible children with ADHD and other problem behaviors, and possibly in susceptible children from the general </a:t>
            </a:r>
            <a:r>
              <a:rPr lang="en-US" dirty="0" smtClean="0"/>
              <a:t>population.”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-- FDA, 2010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479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7216</TotalTime>
  <Words>1139</Words>
  <Application>Microsoft Office PowerPoint</Application>
  <PresentationFormat>On-screen Show (4:3)</PresentationFormat>
  <Paragraphs>149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What is Real &amp; Nutritious Food: What about Food Additives?</vt:lpstr>
      <vt:lpstr>What is Real &amp; Nutritious Food?</vt:lpstr>
      <vt:lpstr>PowerPoint Presentation</vt:lpstr>
      <vt:lpstr>Where are the Cherries &amp; Berries in Tropicana Twister Cherry Berry Blast? </vt:lpstr>
      <vt:lpstr>Rainbow Grab-n-Go Salads from Kalispell Public Schools in Montana</vt:lpstr>
      <vt:lpstr>Artificial Coloring</vt:lpstr>
      <vt:lpstr>Increased Usage of Dyes</vt:lpstr>
      <vt:lpstr>Risks of Food Colors: Behavior</vt:lpstr>
      <vt:lpstr>Risks of Food Colors: Behavior</vt:lpstr>
      <vt:lpstr>Risks of Food Colors: Behavior</vt:lpstr>
      <vt:lpstr>Risks of Food Colors: Behavior</vt:lpstr>
      <vt:lpstr>Other Risks of Food Colors</vt:lpstr>
      <vt:lpstr>Food Colorings – Solutions</vt:lpstr>
      <vt:lpstr>Caffeine</vt:lpstr>
      <vt:lpstr>Caffeine</vt:lpstr>
      <vt:lpstr>American Academy of Pediatrics  on Caffeine</vt:lpstr>
      <vt:lpstr>Caffeine: Institute of Medicine Nutrition Standards for Foods in Schools (2007) </vt:lpstr>
      <vt:lpstr>Caffeine at School</vt:lpstr>
      <vt:lpstr>Caffeine: Breaking Boundaries</vt:lpstr>
      <vt:lpstr>FDA Investigation of Caffeinated Products</vt:lpstr>
      <vt:lpstr>Caffeine and ER Visits</vt:lpstr>
      <vt:lpstr>Caffeine in Coffee: Breaking Boundaries</vt:lpstr>
      <vt:lpstr>Caffeine Levels</vt:lpstr>
      <vt:lpstr>Caffeine - Solutions</vt:lpstr>
      <vt:lpstr>Other Food Additives of Concern</vt:lpstr>
      <vt:lpstr>Other Food Additives of Concern</vt:lpstr>
      <vt:lpstr>Other Food Additives of Concern</vt:lpstr>
      <vt:lpstr>Other Food Additives of Concern</vt:lpstr>
      <vt:lpstr>Which food additives are safe and which are not?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Lefferts</dc:creator>
  <cp:lastModifiedBy>Lindsey</cp:lastModifiedBy>
  <cp:revision>62</cp:revision>
  <dcterms:created xsi:type="dcterms:W3CDTF">2012-01-22T14:49:41Z</dcterms:created>
  <dcterms:modified xsi:type="dcterms:W3CDTF">2013-11-01T19:44:00Z</dcterms:modified>
</cp:coreProperties>
</file>